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8" r:id="rId3"/>
    <p:sldId id="287" r:id="rId4"/>
    <p:sldId id="262" r:id="rId5"/>
    <p:sldId id="280" r:id="rId6"/>
    <p:sldId id="301" r:id="rId7"/>
    <p:sldId id="284" r:id="rId8"/>
    <p:sldId id="360" r:id="rId9"/>
    <p:sldId id="358" r:id="rId10"/>
    <p:sldId id="303" r:id="rId11"/>
    <p:sldId id="426" r:id="rId12"/>
    <p:sldId id="427" r:id="rId13"/>
    <p:sldId id="428" r:id="rId14"/>
    <p:sldId id="429" r:id="rId15"/>
    <p:sldId id="421" r:id="rId16"/>
    <p:sldId id="430" r:id="rId17"/>
    <p:sldId id="434" r:id="rId18"/>
    <p:sldId id="431" r:id="rId19"/>
    <p:sldId id="432" r:id="rId20"/>
    <p:sldId id="433" r:id="rId21"/>
    <p:sldId id="355" r:id="rId22"/>
    <p:sldId id="435" r:id="rId23"/>
    <p:sldId id="436" r:id="rId24"/>
    <p:sldId id="437" r:id="rId25"/>
    <p:sldId id="439" r:id="rId26"/>
    <p:sldId id="440" r:id="rId27"/>
    <p:sldId id="361" r:id="rId28"/>
    <p:sldId id="306" r:id="rId29"/>
    <p:sldId id="304" r:id="rId30"/>
    <p:sldId id="323" r:id="rId31"/>
    <p:sldId id="325" r:id="rId32"/>
    <p:sldId id="331" r:id="rId33"/>
    <p:sldId id="324" r:id="rId34"/>
    <p:sldId id="326" r:id="rId35"/>
    <p:sldId id="327" r:id="rId36"/>
    <p:sldId id="330" r:id="rId37"/>
    <p:sldId id="332" r:id="rId38"/>
    <p:sldId id="333" r:id="rId39"/>
    <p:sldId id="336" r:id="rId40"/>
    <p:sldId id="340" r:id="rId41"/>
    <p:sldId id="337" r:id="rId42"/>
    <p:sldId id="339" r:id="rId43"/>
    <p:sldId id="342" r:id="rId44"/>
    <p:sldId id="349" r:id="rId45"/>
    <p:sldId id="341" r:id="rId46"/>
    <p:sldId id="343" r:id="rId47"/>
    <p:sldId id="344" r:id="rId48"/>
    <p:sldId id="350" r:id="rId49"/>
    <p:sldId id="392" r:id="rId50"/>
    <p:sldId id="27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A"/>
    <a:srgbClr val="F7F9F6"/>
    <a:srgbClr val="F7F9F8"/>
    <a:srgbClr val="F5F6F8"/>
    <a:srgbClr val="F2F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wmf"/><Relationship Id="rId2" Type="http://schemas.openxmlformats.org/officeDocument/2006/relationships/image" Target="../media/image56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seattleconsulting01.sharepoint.com/sites/TechSite/Shared%20Documents/Forms/AllItems.aspx?csf=1&amp;web=1&amp;e=ResivK&amp;cid=37029b9f%2Dae08%2D42e3%2Da5ba%2Dd7af22f8fc51&amp;FolderCTID=0x01200029BB85110AC8A740BF7CD90D2241E025&amp;id=%2Fsites%2FTechSite%2FShared%20Doc" TargetMode="External"/><Relationship Id="rId2" Type="http://schemas.openxmlformats.org/officeDocument/2006/relationships/hyperlink" Target="https://github.com/seattleconsulting-stock/8g_cherry_team_rails_cicd" TargetMode="External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4.png"/><Relationship Id="rId2" Type="http://schemas.openxmlformats.org/officeDocument/2006/relationships/hyperlink" Target="https://github.com/seattleconsulting-stock/8g_cherry_team_rails_cicd" TargetMode="External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Hnin Hnin Yu\Downloads\istockphoto-1145968949-612x612.jpgistockphoto-1145968949-612x61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8016240" y="4287520"/>
            <a:ext cx="3617595" cy="73723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Docker</a:t>
            </a:r>
            <a:r>
              <a:rPr lang="ja-JP" altLang="en-US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、</a:t>
            </a:r>
            <a:r>
              <a:rPr lang="en-US" altLang="ja-JP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Ruby Rails 7</a:t>
            </a:r>
            <a:r>
              <a:rPr lang="ja-JP" altLang="en-US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、</a:t>
            </a:r>
            <a:r>
              <a:rPr lang="en-US" altLang="ja-JP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MySQL</a:t>
            </a:r>
            <a:endParaRPr lang="en-US" altLang="ja-JP" sz="1400" dirty="0">
              <a:ln>
                <a:noFill/>
              </a:ln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AWS ECR</a:t>
            </a:r>
            <a:r>
              <a:rPr lang="ja-JP" altLang="en-US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、</a:t>
            </a:r>
            <a:r>
              <a:rPr lang="en-US" altLang="ja-JP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EB</a:t>
            </a:r>
            <a:r>
              <a:rPr lang="ja-JP" altLang="en-US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、</a:t>
            </a:r>
            <a:r>
              <a:rPr lang="en-US" altLang="ja-JP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Load Balancing</a:t>
            </a:r>
            <a:r>
              <a:rPr lang="ja-JP" altLang="en-US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、</a:t>
            </a:r>
            <a:r>
              <a:rPr lang="en-US" altLang="ja-JP" sz="1400" dirty="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RDS</a:t>
            </a:r>
            <a:endParaRPr lang="en-US" altLang="ja-JP" sz="1400" dirty="0">
              <a:ln>
                <a:noFill/>
              </a:ln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8010482" y="1451443"/>
            <a:ext cx="605790" cy="0"/>
          </a:xfrm>
          <a:prstGeom prst="line">
            <a:avLst/>
          </a:prstGeom>
          <a:ln>
            <a:solidFill>
              <a:srgbClr val="1B27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010482" y="2144228"/>
            <a:ext cx="0" cy="2973070"/>
          </a:xfrm>
          <a:prstGeom prst="line">
            <a:avLst/>
          </a:prstGeom>
          <a:ln>
            <a:solidFill>
              <a:srgbClr val="1B27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8010525" y="5117465"/>
            <a:ext cx="3656965" cy="6985"/>
          </a:xfrm>
          <a:prstGeom prst="line">
            <a:avLst/>
          </a:prstGeom>
          <a:ln>
            <a:solidFill>
              <a:srgbClr val="1B27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639550" y="4397375"/>
            <a:ext cx="12065" cy="720090"/>
          </a:xfrm>
          <a:prstGeom prst="line">
            <a:avLst/>
          </a:prstGeom>
          <a:ln>
            <a:solidFill>
              <a:srgbClr val="1B27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5"/>
          <p:cNvSpPr/>
          <p:nvPr/>
        </p:nvSpPr>
        <p:spPr>
          <a:xfrm>
            <a:off x="7183077" y="1451443"/>
            <a:ext cx="1866265" cy="457835"/>
          </a:xfrm>
          <a:custGeom>
            <a:avLst/>
            <a:gdLst>
              <a:gd name="connisteX0" fmla="*/ 1866265 w 1866265"/>
              <a:gd name="connsiteY0" fmla="*/ 0 h 457595"/>
              <a:gd name="connisteX1" fmla="*/ 1433195 w 1866265"/>
              <a:gd name="connsiteY1" fmla="*/ 192405 h 457595"/>
              <a:gd name="connisteX2" fmla="*/ 894715 w 1866265"/>
              <a:gd name="connsiteY2" fmla="*/ 452120 h 457595"/>
              <a:gd name="connisteX3" fmla="*/ 0 w 1866265"/>
              <a:gd name="connsiteY3" fmla="*/ 346710 h 4575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866265" h="457596">
                <a:moveTo>
                  <a:pt x="1866265" y="0"/>
                </a:moveTo>
                <a:cubicBezTo>
                  <a:pt x="1790700" y="33020"/>
                  <a:pt x="1627505" y="102235"/>
                  <a:pt x="1433195" y="192405"/>
                </a:cubicBezTo>
                <a:cubicBezTo>
                  <a:pt x="1238885" y="282575"/>
                  <a:pt x="1181100" y="421005"/>
                  <a:pt x="894715" y="452120"/>
                </a:cubicBezTo>
                <a:cubicBezTo>
                  <a:pt x="608330" y="483235"/>
                  <a:pt x="168275" y="372745"/>
                  <a:pt x="0" y="346710"/>
                </a:cubicBezTo>
              </a:path>
            </a:pathLst>
          </a:custGeom>
          <a:noFill/>
          <a:ln>
            <a:solidFill>
              <a:srgbClr val="1B273E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10482" y="1451443"/>
            <a:ext cx="0" cy="267335"/>
          </a:xfrm>
          <a:prstGeom prst="line">
            <a:avLst/>
          </a:prstGeom>
          <a:ln>
            <a:solidFill>
              <a:srgbClr val="1B27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312150" y="2144395"/>
            <a:ext cx="3422015" cy="706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fontAlgn="ctr"/>
            <a:r>
              <a:rPr lang="en-US" altLang="zh-CN" sz="4000" dirty="0"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AWS</a:t>
            </a:r>
            <a:r>
              <a:rPr lang="ja-JP" altLang="en-US" sz="4000" dirty="0"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環境構築</a:t>
            </a:r>
            <a:endParaRPr lang="ja-JP" altLang="en-US" sz="4000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" name="文本框 10"/>
          <p:cNvSpPr txBox="1"/>
          <p:nvPr/>
        </p:nvSpPr>
        <p:spPr>
          <a:xfrm>
            <a:off x="8311515" y="3617595"/>
            <a:ext cx="33223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40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ニンニンユ、テッ ティンザー モン</a:t>
            </a:r>
            <a:r>
              <a:rPr lang="ja-JP" altLang="en-US" sz="160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 </a:t>
            </a:r>
            <a:endParaRPr lang="ja-JP" altLang="en-US" sz="1600">
              <a:ln>
                <a:noFill/>
              </a:ln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</a:endParaRPr>
          </a:p>
          <a:p>
            <a:pPr algn="ctr"/>
            <a:r>
              <a:rPr lang="en-US" altLang="ja-JP" sz="100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20</a:t>
            </a:r>
            <a:r>
              <a:rPr lang="ja-JP" altLang="en-US" sz="100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日</a:t>
            </a:r>
            <a:r>
              <a:rPr lang="en-US" altLang="ja-JP" sz="100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03</a:t>
            </a:r>
            <a:r>
              <a:rPr lang="ja-JP" altLang="en-US" sz="100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月</a:t>
            </a:r>
            <a:r>
              <a:rPr lang="en-US" altLang="ja-JP" sz="100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2023</a:t>
            </a:r>
            <a:r>
              <a:rPr lang="ja-JP" altLang="en-US" sz="1000">
                <a:ln>
                  <a:noFill/>
                </a:ln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</a:rPr>
              <a:t>年</a:t>
            </a:r>
            <a:endParaRPr lang="ja-JP" altLang="en-US" sz="1000">
              <a:ln>
                <a:noFill/>
              </a:ln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4" name="纸飞机"/>
          <p:cNvSpPr/>
          <p:nvPr/>
        </p:nvSpPr>
        <p:spPr bwMode="auto">
          <a:xfrm rot="900000">
            <a:off x="9002987" y="948523"/>
            <a:ext cx="692785" cy="692785"/>
          </a:xfrm>
          <a:custGeom>
            <a:avLst/>
            <a:gdLst>
              <a:gd name="T0" fmla="*/ 1281616 w 634"/>
              <a:gd name="T1" fmla="*/ 39819 h 633"/>
              <a:gd name="T2" fmla="*/ 1281616 w 634"/>
              <a:gd name="T3" fmla="*/ 39819 h 633"/>
              <a:gd name="T4" fmla="*/ 0 w 634"/>
              <a:gd name="T5" fmla="*/ 878867 h 633"/>
              <a:gd name="T6" fmla="*/ 405951 w 634"/>
              <a:gd name="T7" fmla="*/ 1214486 h 633"/>
              <a:gd name="T8" fmla="*/ 656748 w 634"/>
              <a:gd name="T9" fmla="*/ 1797553 h 633"/>
              <a:gd name="T10" fmla="*/ 1313497 w 634"/>
              <a:gd name="T11" fmla="*/ 82483 h 633"/>
              <a:gd name="T12" fmla="*/ 1281616 w 634"/>
              <a:gd name="T13" fmla="*/ 39819 h 633"/>
              <a:gd name="T14" fmla="*/ 157280 w 634"/>
              <a:gd name="T15" fmla="*/ 878867 h 633"/>
              <a:gd name="T16" fmla="*/ 157280 w 634"/>
              <a:gd name="T17" fmla="*/ 878867 h 633"/>
              <a:gd name="T18" fmla="*/ 1126461 w 634"/>
              <a:gd name="T19" fmla="*/ 250292 h 633"/>
              <a:gd name="T20" fmla="*/ 437832 w 634"/>
              <a:gd name="T21" fmla="*/ 1086496 h 633"/>
              <a:gd name="T22" fmla="*/ 157280 w 634"/>
              <a:gd name="T23" fmla="*/ 878867 h 633"/>
              <a:gd name="T24" fmla="*/ 656748 w 634"/>
              <a:gd name="T25" fmla="*/ 1589924 h 633"/>
              <a:gd name="T26" fmla="*/ 656748 w 634"/>
              <a:gd name="T27" fmla="*/ 1589924 h 633"/>
              <a:gd name="T28" fmla="*/ 501594 w 634"/>
              <a:gd name="T29" fmla="*/ 1129159 h 633"/>
              <a:gd name="T30" fmla="*/ 1158342 w 634"/>
              <a:gd name="T31" fmla="*/ 290111 h 633"/>
              <a:gd name="T32" fmla="*/ 656748 w 634"/>
              <a:gd name="T33" fmla="*/ 1589924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rgbClr val="1B2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241425"/>
            <a:ext cx="5119751" cy="273100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Docker環境のRuby on Rails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設定ファイルの準備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767830" y="1303020"/>
            <a:ext cx="451294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・GitHubでリポジトリを作成し、クローン​</a:t>
            </a:r>
            <a:r>
              <a:rPr lang="en-US" altLang="ja-JP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  </a:t>
            </a:r>
            <a:endParaRPr lang="en-US" altLang="ja-JP" sz="1600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sym typeface="+mn-ea"/>
              </a:rPr>
              <a:t>・</a:t>
            </a:r>
            <a:r>
              <a:rPr lang="en-US" altLang="ja-JP" sz="16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ロカルリポに</a:t>
            </a:r>
            <a:r>
              <a:rPr lang="ja-JP" altLang="en-US" sz="1600">
                <a:effectLst/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以下のファイルを作成する</a:t>
            </a:r>
            <a:endParaRPr lang="en-US" altLang="ja-JP" sz="1600" dirty="0">
              <a:effectLst/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en-US" altLang="ja-JP" sz="16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lt"/>
              </a:rPr>
              <a:t>→ </a:t>
            </a:r>
            <a:r>
              <a:rPr lang="en-US" altLang="ja-JP" sz="1600" dirty="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lt"/>
              </a:rPr>
              <a:t>docker-</a:t>
            </a:r>
            <a:r>
              <a:rPr lang="en-US" altLang="ja-JP" sz="1600" dirty="0" err="1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lt"/>
              </a:rPr>
              <a:t>compose.yml</a:t>
            </a:r>
            <a:endParaRPr lang="en-US" altLang="ja-JP" sz="160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lt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en-US" altLang="ja-JP" sz="1600" dirty="0" err="1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lt"/>
              </a:rPr>
              <a:t>→ </a:t>
            </a:r>
            <a:r>
              <a:rPr lang="en-US" altLang="ja-JP" sz="1600" dirty="0" err="1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lt"/>
              </a:rPr>
              <a:t>Dockerfile</a:t>
            </a:r>
            <a:endParaRPr lang="en-US" altLang="ja-JP" sz="160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lt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en-US" altLang="ja-JP" sz="1600" dirty="0" err="1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lt"/>
              </a:rPr>
              <a:t>→ </a:t>
            </a:r>
            <a:r>
              <a:rPr lang="en-US" altLang="ja-JP" sz="1600" dirty="0" err="1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lt"/>
              </a:rPr>
              <a:t>Gemfile</a:t>
            </a:r>
            <a:endParaRPr lang="en-US" altLang="ja-JP" sz="160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lt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en-US" altLang="ja-JP" sz="1600" dirty="0" err="1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lt"/>
              </a:rPr>
              <a:t>→ </a:t>
            </a:r>
            <a:r>
              <a:rPr lang="en-US" altLang="ja-JP" sz="1600" dirty="0" err="1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lt"/>
              </a:rPr>
              <a:t>Gemfile.lock</a:t>
            </a:r>
            <a:endParaRPr lang="en-US" altLang="ja-JP" sz="1600" dirty="0" err="1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85" y="2620645"/>
            <a:ext cx="5130210" cy="272567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241425"/>
            <a:ext cx="5863906" cy="312115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Rails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プロジェクト作成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510" y="3160395"/>
            <a:ext cx="5864332" cy="311505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3" name="Text Box 2"/>
          <p:cNvSpPr txBox="1"/>
          <p:nvPr/>
        </p:nvSpPr>
        <p:spPr>
          <a:xfrm>
            <a:off x="6784975" y="1303020"/>
            <a:ext cx="5407025" cy="150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</a:rPr>
              <a:t>・</a:t>
            </a: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Railsプロジェクトを作成</a:t>
            </a:r>
            <a:endParaRPr lang="ja-JP" altLang="en-US" sz="1600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    $ docker-compose run app rails new . --database=mysql</a:t>
            </a:r>
            <a:endParaRPr lang="ja-JP" altLang="en-US" sz="1400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lang="en-US" altLang="ja-JP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DB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接続の為、環境設定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3961765" y="3559175"/>
            <a:ext cx="1872615" cy="5867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2219325" y="3772535"/>
            <a:ext cx="1555750" cy="24142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240790"/>
            <a:ext cx="5882005" cy="31216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Docker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起動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784975" y="1303020"/>
            <a:ext cx="540702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lang="en-US" altLang="ja-JP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Docker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イメージを起動</a:t>
            </a:r>
            <a:endParaRPr lang="en-US" altLang="ja-JP" sz="1600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ja-JP" sz="1600" dirty="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     $ </a:t>
            </a:r>
            <a:r>
              <a:rPr lang="en-US" sz="1600" dirty="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docker compose up</a:t>
            </a:r>
            <a:endParaRPr lang="en-US" sz="1600" dirty="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lang="en-US" altLang="ja-JP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ブラウザで　“</a:t>
            </a:r>
            <a:r>
              <a:rPr lang="en-US" altLang="ja-JP" sz="1600" dirty="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http://localhost:3001</a:t>
            </a:r>
            <a:r>
              <a:rPr lang="en-US" altLang="ja-JP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”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 にアクセス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3169920"/>
            <a:ext cx="5848985" cy="297370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240790"/>
            <a:ext cx="5863590" cy="32988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テーブル作成して、</a:t>
            </a:r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DB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マイグレーション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784975" y="1240790"/>
            <a:ext cx="540702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・コンテナ一覧　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:</a:t>
            </a:r>
            <a:endParaRPr lang="en-US" altLang="ja-JP"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en-US" altLang="ja-JP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$ </a:t>
            </a:r>
            <a:r>
              <a:rPr lang="en-US" altLang="ja-JP" sz="1400" dirty="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docker </a:t>
            </a:r>
            <a:r>
              <a:rPr lang="en-US" altLang="ja-JP" sz="1400" dirty="0" err="1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ps</a:t>
            </a:r>
            <a:endParaRPr lang="en-US" altLang="ja-JP" sz="1400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・コンテナの中でコマンドを実行する　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:</a:t>
            </a:r>
            <a:endParaRPr lang="en-US" altLang="ja-JP"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en-US" altLang="ja-JP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$ </a:t>
            </a:r>
            <a:r>
              <a:rPr lang="en-US" altLang="ja-JP" sz="1400" dirty="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docker exec -it CONTAINER_ID </a:t>
            </a:r>
            <a:r>
              <a:rPr lang="en-US" altLang="ja-JP" sz="1400" dirty="0" err="1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sh</a:t>
            </a:r>
            <a:endParaRPr lang="en-US" altLang="ja-JP" sz="1400" dirty="0" err="1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 dirty="0" err="1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モデルの生成　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: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   </a:t>
            </a:r>
            <a:r>
              <a:rPr lang="en-US" altLang="ja-JP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$ </a:t>
            </a:r>
            <a:r>
              <a:rPr lang="en-US" altLang="ja-JP" sz="1400" dirty="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rails generate model Article </a:t>
            </a:r>
            <a:r>
              <a:rPr lang="en-US" altLang="ja-JP" sz="1400" dirty="0" err="1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title:string</a:t>
            </a:r>
            <a:r>
              <a:rPr lang="en-US" altLang="ja-JP" sz="1400" dirty="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</a:t>
            </a:r>
            <a:r>
              <a:rPr lang="en-US" altLang="ja-JP" sz="1400" dirty="0" err="1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body:text</a:t>
            </a:r>
            <a:endParaRPr lang="en-US" altLang="ja-JP" sz="1400" dirty="0" err="1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 dirty="0" err="1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データベースのマイグレーション　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:</a:t>
            </a:r>
            <a:b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</a:b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   </a:t>
            </a:r>
            <a:r>
              <a:rPr lang="en-US" altLang="ja-JP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$ </a:t>
            </a:r>
            <a:r>
              <a:rPr lang="en-US" altLang="ja-JP" sz="1400" dirty="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rails </a:t>
            </a:r>
            <a:r>
              <a:rPr lang="en-US" altLang="ja-JP" sz="1400" dirty="0" err="1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db:migrate</a:t>
            </a:r>
            <a:endParaRPr lang="en-US" altLang="ja-JP" sz="1400" dirty="0" err="1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Ruby MVC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作成（</a:t>
            </a:r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CRUD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操作）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84975" y="1240790"/>
            <a:ext cx="540702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sz="1400" b="1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初期表示</a:t>
            </a:r>
            <a:endParaRPr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1.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初期画面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の処理追加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app/controllers/articles_controller.rb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２．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初期表示画面作成</a:t>
            </a:r>
            <a:endParaRPr lang="ja-JP" altLang="en-US" sz="140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app/views/articles/index.html.erb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en-US" altLang="ja-JP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3.</a:t>
            </a: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ルートの追加</a:t>
            </a:r>
            <a:endParaRPr lang="ja-JP" altLang="en-US" sz="140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config/routes.rb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" y="1241425"/>
            <a:ext cx="3702685" cy="571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5" y="2122170"/>
            <a:ext cx="3703320" cy="1996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85" y="4459605"/>
            <a:ext cx="3703320" cy="89154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005" y="1279525"/>
            <a:ext cx="3695700" cy="533400"/>
          </a:xfrm>
          <a:prstGeom prst="rect">
            <a:avLst/>
          </a:prstGeom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Ruby MVC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作成（</a:t>
            </a:r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CRUD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操作）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84975" y="1240790"/>
            <a:ext cx="540702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sz="1400" b="1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一覧画面</a:t>
            </a:r>
            <a:endParaRPr sz="1400" b="1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1.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一覧画面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の処理追加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app/controllers/articles_controller.rb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２．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一覧画面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作成</a:t>
            </a:r>
            <a:endParaRPr lang="ja-JP" altLang="en-US" sz="140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app/views/articles/show.html.erb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5" y="2122170"/>
            <a:ext cx="3672840" cy="55626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253490"/>
            <a:ext cx="3703320" cy="2339340"/>
          </a:xfrm>
          <a:prstGeom prst="rect">
            <a:avLst/>
          </a:prstGeom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Ruby MVC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作成（</a:t>
            </a:r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CRUD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操作）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5" y="3738880"/>
            <a:ext cx="3702685" cy="6096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784975" y="1240790"/>
            <a:ext cx="5407025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sz="1400" b="1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登録画面</a:t>
            </a:r>
            <a:endParaRPr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1.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登録画面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の処理追加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app/controllers/articles_controller.rb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２．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登録画面作成</a:t>
            </a:r>
            <a:endParaRPr lang="ja-JP" altLang="en-US" sz="140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app/views/articles/new.html.erb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253490"/>
            <a:ext cx="5158740" cy="3810000"/>
          </a:xfrm>
          <a:prstGeom prst="rect">
            <a:avLst/>
          </a:prstGeom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Ruby MVC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作成（</a:t>
            </a:r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CRUD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操作）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5" y="5494655"/>
            <a:ext cx="4389120" cy="7239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784975" y="1240790"/>
            <a:ext cx="540702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lang="ja-JP" altLang="en-US" sz="1400" b="1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共通ファイル</a:t>
            </a:r>
            <a:endParaRPr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1.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登録画面と編集画面の共通処理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　　　　　　　　　　　　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app/views/articles/_form.html.erb　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</a:t>
            </a:r>
            <a:r>
              <a:rPr lang="en-US" altLang="ja-JP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 </a:t>
            </a: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２．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検証とエラー メッセージの表示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app/models/article.rb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" y="1241425"/>
            <a:ext cx="3710940" cy="2377440"/>
          </a:xfrm>
          <a:prstGeom prst="rect">
            <a:avLst/>
          </a:prstGeom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Ruby MVC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作成（</a:t>
            </a:r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CRUD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操作）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84975" y="1240790"/>
            <a:ext cx="540702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sz="1400" b="1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編集画面</a:t>
            </a:r>
            <a:endParaRPr sz="1400" b="1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1.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編集画面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の処理作業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追加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app/controllers/articles_controller.rb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２．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編集画面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作成</a:t>
            </a:r>
            <a:endParaRPr lang="ja-JP" altLang="en-US" sz="140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app/views/articles/edit.html.erb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３．検証とエラー メッセージの表示</a:t>
            </a:r>
            <a:endParaRPr lang="ja-JP" altLang="en-US" sz="140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app/models/article.rb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" y="3832860"/>
            <a:ext cx="371094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" y="4618355"/>
            <a:ext cx="4389120" cy="72390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Ruby MVC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作成（</a:t>
            </a:r>
            <a:r>
              <a:rPr lang="en-US" altLang="ja-JP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CRUD </a:t>
            </a:r>
            <a:r>
              <a:rPr lang="ja-JP" altLang="en-US" sz="28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操作）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784975" y="1240790"/>
            <a:ext cx="540702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sz="1400" b="1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削除</a:t>
            </a:r>
            <a:r>
              <a:rPr lang="ja-JP" sz="1400" b="1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ダイアログ</a:t>
            </a:r>
            <a:endParaRPr lang="ja-JP"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1.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削除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の処理作業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追加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app/controllers/articles_controller.rb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 indent="0">
              <a:lnSpc>
                <a:spcPct val="200000"/>
              </a:lnSpc>
              <a:buFontTx/>
              <a:buNone/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</a:t>
            </a: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２．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削除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ダイアログ</a:t>
            </a:r>
            <a:br>
              <a:rPr lang="ja-JP" sz="140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</a:br>
            <a:r>
              <a:rPr lang="ja-JP" altLang="en-US" sz="14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　　　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app/views/articles/show.html.erb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0" y="1241425"/>
            <a:ext cx="371094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" y="2719070"/>
            <a:ext cx="4648200" cy="199644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844955" y="1730973"/>
            <a:ext cx="2629246" cy="69897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9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CONTENT</a:t>
            </a:r>
            <a:endParaRPr kumimoji="0" lang="zh-CN" altLang="en-US" sz="394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598405" y="1733513"/>
            <a:ext cx="99519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949466" y="2399131"/>
            <a:ext cx="6272748" cy="307777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add content of the text.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3068937" y="3245765"/>
            <a:ext cx="3241804" cy="403890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p>
            <a:r>
              <a:rPr lang="en-US" altLang="zh-CN" sz="20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Introduction</a:t>
            </a:r>
            <a:endParaRPr lang="en-US" altLang="zh-CN" sz="2000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3068937" y="3596421"/>
            <a:ext cx="2040240" cy="298348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p>
            <a:pPr lvl="0">
              <a:defRPr/>
            </a:pPr>
            <a:r>
              <a:rPr lang="en-US" altLang="zh-CN" sz="131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kumimoji="0" lang="en-US" altLang="zh-CN" sz="131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7629" y="3236239"/>
            <a:ext cx="1477368" cy="646331"/>
            <a:chOff x="3067392" y="1288097"/>
            <a:chExt cx="2457450" cy="915066"/>
          </a:xfrm>
        </p:grpSpPr>
        <p:sp>
          <p:nvSpPr>
            <p:cNvPr id="9" name="文本框 8"/>
            <p:cNvSpPr txBox="1"/>
            <p:nvPr/>
          </p:nvSpPr>
          <p:spPr>
            <a:xfrm>
              <a:off x="3067392" y="1288097"/>
              <a:ext cx="2457450" cy="91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4060575" y="1526352"/>
              <a:ext cx="202675" cy="489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8"/>
          <p:cNvSpPr txBox="1"/>
          <p:nvPr/>
        </p:nvSpPr>
        <p:spPr>
          <a:xfrm>
            <a:off x="7469854" y="3236875"/>
            <a:ext cx="2863754" cy="403890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p>
            <a:r>
              <a:rPr lang="en-US" altLang="zh-CN" sz="20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Introduction</a:t>
            </a:r>
            <a:endParaRPr lang="en-US" altLang="zh-CN" sz="2000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7469854" y="3587531"/>
            <a:ext cx="2040240" cy="298348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p>
            <a:pPr lvl="0">
              <a:defRPr/>
            </a:pPr>
            <a:r>
              <a:rPr lang="en-US" altLang="zh-CN" sz="131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altLang="zh-CN" sz="131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09021" y="3227349"/>
            <a:ext cx="1477368" cy="646331"/>
            <a:chOff x="3067392" y="1288097"/>
            <a:chExt cx="2457450" cy="915066"/>
          </a:xfrm>
        </p:grpSpPr>
        <p:sp>
          <p:nvSpPr>
            <p:cNvPr id="14" name="文本框 13"/>
            <p:cNvSpPr txBox="1"/>
            <p:nvPr/>
          </p:nvSpPr>
          <p:spPr>
            <a:xfrm>
              <a:off x="3067392" y="1288097"/>
              <a:ext cx="2457450" cy="91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4060575" y="1526352"/>
              <a:ext cx="202675" cy="489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9"/>
          <p:cNvSpPr txBox="1"/>
          <p:nvPr/>
        </p:nvSpPr>
        <p:spPr>
          <a:xfrm>
            <a:off x="3078462" y="4553825"/>
            <a:ext cx="2040240" cy="298348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p>
            <a:pPr lvl="0">
              <a:defRPr/>
            </a:pPr>
            <a:r>
              <a:rPr lang="en-US" altLang="zh-CN" sz="131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altLang="zh-CN" sz="131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7469854" y="4203169"/>
            <a:ext cx="2863754" cy="403890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p>
            <a:r>
              <a:rPr lang="en-US" altLang="zh-CN" sz="20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Management</a:t>
            </a:r>
            <a:endParaRPr lang="en-US" altLang="zh-CN" sz="2000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7469854" y="4553825"/>
            <a:ext cx="2040240" cy="298348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p>
            <a:pPr lvl="0">
              <a:defRPr/>
            </a:pPr>
            <a:r>
              <a:rPr lang="en-US" altLang="zh-CN" sz="131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altLang="zh-CN" sz="131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618546" y="4193643"/>
            <a:ext cx="1477368" cy="646331"/>
            <a:chOff x="3067392" y="1288097"/>
            <a:chExt cx="2457450" cy="915066"/>
          </a:xfrm>
        </p:grpSpPr>
        <p:sp>
          <p:nvSpPr>
            <p:cNvPr id="25" name="文本框 24"/>
            <p:cNvSpPr txBox="1"/>
            <p:nvPr/>
          </p:nvSpPr>
          <p:spPr>
            <a:xfrm>
              <a:off x="3067392" y="1288097"/>
              <a:ext cx="2457450" cy="91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H="1">
              <a:off x="4060575" y="1526352"/>
              <a:ext cx="202675" cy="489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连接符 3"/>
          <p:cNvCxnSpPr/>
          <p:nvPr/>
        </p:nvCxnSpPr>
        <p:spPr>
          <a:xfrm>
            <a:off x="5715245" y="1857973"/>
            <a:ext cx="99519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"/>
          <p:cNvSpPr txBox="1"/>
          <p:nvPr/>
        </p:nvSpPr>
        <p:spPr>
          <a:xfrm>
            <a:off x="2095500" y="2240915"/>
            <a:ext cx="8607425" cy="586105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l"/>
            <a:r>
              <a:rPr lang="en-US" altLang="ja-JP" sz="32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What's CICD</a:t>
            </a:r>
            <a:r>
              <a:rPr lang="ja-JP" altLang="en-US" sz="32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？</a:t>
            </a:r>
            <a:endParaRPr lang="ja-JP" altLang="en-US" sz="32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grpSp>
        <p:nvGrpSpPr>
          <p:cNvPr id="31" name="组合 7"/>
          <p:cNvGrpSpPr/>
          <p:nvPr/>
        </p:nvGrpSpPr>
        <p:grpSpPr>
          <a:xfrm>
            <a:off x="965200" y="2242185"/>
            <a:ext cx="1061085" cy="583565"/>
            <a:chOff x="3067392" y="1288097"/>
            <a:chExt cx="1494304" cy="826215"/>
          </a:xfrm>
        </p:grpSpPr>
        <p:sp>
          <p:nvSpPr>
            <p:cNvPr id="32" name="文本框 8"/>
            <p:cNvSpPr txBox="1"/>
            <p:nvPr/>
          </p:nvSpPr>
          <p:spPr>
            <a:xfrm>
              <a:off x="3067392" y="1288097"/>
              <a:ext cx="1494304" cy="826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Yu Gothic" panose="020B0400000000000000" charset="-128"/>
                  <a:ea typeface="Yu Gothic" panose="020B0400000000000000" charset="-128"/>
                  <a:cs typeface="9of3" panose="00000400000000000000" charset="0"/>
                </a:rPr>
                <a:t>01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</a:endParaRPr>
            </a:p>
          </p:txBody>
        </p:sp>
        <p:cxnSp>
          <p:nvCxnSpPr>
            <p:cNvPr id="33" name="直接连接符 9"/>
            <p:cNvCxnSpPr/>
            <p:nvPr/>
          </p:nvCxnSpPr>
          <p:spPr>
            <a:xfrm flipH="1">
              <a:off x="4060575" y="1526352"/>
              <a:ext cx="202675" cy="489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8"/>
          <p:cNvSpPr txBox="1"/>
          <p:nvPr/>
        </p:nvSpPr>
        <p:spPr>
          <a:xfrm>
            <a:off x="2095500" y="3317240"/>
            <a:ext cx="8602345" cy="586105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l"/>
            <a:r>
              <a:rPr lang="ja-JP" altLang="en-US" sz="32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具体的な</a:t>
            </a:r>
            <a:r>
              <a:rPr lang="en-US" altLang="ja-JP" sz="32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CICD</a:t>
            </a:r>
            <a:r>
              <a:rPr lang="ja-JP" altLang="en-US" sz="32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ワークフロー</a:t>
            </a:r>
            <a:endParaRPr lang="ja-JP" altLang="en-US" sz="32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grpSp>
        <p:nvGrpSpPr>
          <p:cNvPr id="41" name="组合 17"/>
          <p:cNvGrpSpPr/>
          <p:nvPr/>
        </p:nvGrpSpPr>
        <p:grpSpPr>
          <a:xfrm>
            <a:off x="956945" y="3324860"/>
            <a:ext cx="1069975" cy="583565"/>
            <a:chOff x="3067392" y="1288097"/>
            <a:chExt cx="1720946" cy="826215"/>
          </a:xfrm>
        </p:grpSpPr>
        <p:sp>
          <p:nvSpPr>
            <p:cNvPr id="42" name="文本框 18"/>
            <p:cNvSpPr txBox="1"/>
            <p:nvPr/>
          </p:nvSpPr>
          <p:spPr>
            <a:xfrm>
              <a:off x="3067392" y="1288097"/>
              <a:ext cx="1720946" cy="826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Yu Gothic" panose="020B0400000000000000" charset="-128"/>
                  <a:ea typeface="Yu Gothic" panose="020B0400000000000000" charset="-128"/>
                  <a:cs typeface="9of3" panose="00000400000000000000" charset="0"/>
                </a:rPr>
                <a:t>0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Yu Gothic" panose="020B0400000000000000" charset="-128"/>
                  <a:ea typeface="Yu Gothic" panose="020B0400000000000000" charset="-128"/>
                  <a:cs typeface="9of3" panose="00000400000000000000" charset="0"/>
                </a:rPr>
                <a:t>2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</a:endParaRPr>
            </a:p>
          </p:txBody>
        </p:sp>
        <p:cxnSp>
          <p:nvCxnSpPr>
            <p:cNvPr id="43" name="直接连接符 19"/>
            <p:cNvCxnSpPr/>
            <p:nvPr/>
          </p:nvCxnSpPr>
          <p:spPr>
            <a:xfrm flipH="1">
              <a:off x="4060575" y="1526352"/>
              <a:ext cx="202675" cy="489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17"/>
          <p:cNvSpPr txBox="1"/>
          <p:nvPr/>
        </p:nvSpPr>
        <p:spPr>
          <a:xfrm>
            <a:off x="4686935" y="886460"/>
            <a:ext cx="2818130" cy="6451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600" dirty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アジェンダ </a:t>
            </a:r>
            <a:endParaRPr lang="zh-CN" altLang="en-US" sz="36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52" name="TextBox 8"/>
          <p:cNvSpPr txBox="1"/>
          <p:nvPr/>
        </p:nvSpPr>
        <p:spPr>
          <a:xfrm>
            <a:off x="2103755" y="4326890"/>
            <a:ext cx="8599170" cy="586105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p>
            <a:r>
              <a:rPr lang="ja-JP" altLang="en-US" sz="32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</a:rPr>
              <a:t>環境構築</a:t>
            </a:r>
            <a:endParaRPr lang="ja-JP" altLang="en-US" sz="32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grpSp>
        <p:nvGrpSpPr>
          <p:cNvPr id="53" name="组合 23"/>
          <p:cNvGrpSpPr/>
          <p:nvPr/>
        </p:nvGrpSpPr>
        <p:grpSpPr>
          <a:xfrm>
            <a:off x="966470" y="4320540"/>
            <a:ext cx="1060450" cy="583565"/>
            <a:chOff x="3067392" y="1288097"/>
            <a:chExt cx="1774512" cy="826202"/>
          </a:xfrm>
        </p:grpSpPr>
        <p:sp>
          <p:nvSpPr>
            <p:cNvPr id="54" name="文本框 24"/>
            <p:cNvSpPr txBox="1"/>
            <p:nvPr/>
          </p:nvSpPr>
          <p:spPr>
            <a:xfrm>
              <a:off x="3067392" y="1288097"/>
              <a:ext cx="1774512" cy="826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Yu Gothic" panose="020B0400000000000000" charset="-128"/>
                  <a:ea typeface="Yu Gothic" panose="020B0400000000000000" charset="-128"/>
                  <a:cs typeface="9of3" panose="00000400000000000000" charset="0"/>
                </a:rPr>
                <a:t>0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Yu Gothic" panose="020B0400000000000000" charset="-128"/>
                  <a:ea typeface="Yu Gothic" panose="020B0400000000000000" charset="-128"/>
                  <a:cs typeface="9of3" panose="00000400000000000000" charset="0"/>
                </a:rPr>
                <a:t>3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</a:endParaRPr>
            </a:p>
          </p:txBody>
        </p:sp>
        <p:cxnSp>
          <p:nvCxnSpPr>
            <p:cNvPr id="55" name="直接连接符 25"/>
            <p:cNvCxnSpPr/>
            <p:nvPr/>
          </p:nvCxnSpPr>
          <p:spPr>
            <a:xfrm flipH="1">
              <a:off x="4060575" y="1526352"/>
              <a:ext cx="202675" cy="489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Rails CRUD</a:t>
            </a:r>
            <a:r>
              <a:rPr lang="ja-JP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プロジェクト実行</a:t>
            </a:r>
            <a:endParaRPr lang="ja-JP" altLang="en-US" sz="28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5" y="1250315"/>
            <a:ext cx="5120640" cy="25949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70" y="1729740"/>
            <a:ext cx="5120640" cy="260299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425" y="2195830"/>
            <a:ext cx="5120640" cy="260565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545" y="2717165"/>
            <a:ext cx="5120640" cy="25923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95" y="3192145"/>
            <a:ext cx="5120640" cy="260565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599" y="3701415"/>
            <a:ext cx="5115306" cy="260565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241425"/>
            <a:ext cx="5048250" cy="266890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Railsのテスト</a:t>
            </a:r>
            <a:endParaRPr sz="28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767830" y="1303020"/>
            <a:ext cx="45129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Gemfileに以下のライブラリを追加</a:t>
            </a:r>
            <a:r>
              <a:rPr lang="en-US" altLang="ja-JP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  </a:t>
            </a:r>
            <a:endParaRPr lang="en-US" altLang="ja-JP" sz="1600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　</a:t>
            </a:r>
            <a:r>
              <a:rPr lang="ja-JP" altLang="en-US" sz="16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gem "sqlite3"</a:t>
            </a:r>
            <a:endParaRPr lang="ja-JP" altLang="en-US" sz="16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241425"/>
            <a:ext cx="5048250" cy="266890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Railsのテスト</a:t>
            </a:r>
            <a:endParaRPr sz="28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767830" y="1303020"/>
            <a:ext cx="45129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database.yml にテストデータベースを設定</a:t>
            </a:r>
            <a:endParaRPr lang="ja-JP" altLang="en-US" sz="16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2256155" y="1704975"/>
            <a:ext cx="1602740" cy="4565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241425"/>
            <a:ext cx="5064760" cy="26695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Railsのテスト</a:t>
            </a:r>
            <a:endParaRPr sz="28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767830" y="1303020"/>
            <a:ext cx="451294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dbフォルダの下に　test.sqlite3　空ファイルを作成</a:t>
            </a:r>
            <a:endParaRPr sz="1600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ja-JP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・Gemfileを更新されましたので、$ bundle install する必要</a:t>
            </a:r>
            <a:endParaRPr lang="ja-JP" sz="1600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241425"/>
            <a:ext cx="5005070" cy="26695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Railsのテスト</a:t>
            </a:r>
            <a:endParaRPr sz="28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767830" y="1303020"/>
            <a:ext cx="45129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test/models/article_test.rbにテストケースを追加</a:t>
            </a:r>
            <a:endParaRPr lang="ja-JP" sz="1600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2116455" y="1490345"/>
            <a:ext cx="2115185" cy="13417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241425"/>
            <a:ext cx="5059045" cy="26695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Railsのテスト</a:t>
            </a:r>
            <a:endParaRPr sz="28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767830" y="1303020"/>
            <a:ext cx="45129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sz="16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テスト実施</a:t>
            </a:r>
            <a:endParaRPr sz="1600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sz="1600" dirty="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$ rails test test/models/article_test.rb</a:t>
            </a:r>
            <a:endParaRPr sz="1600" dirty="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2088515" y="2608580"/>
            <a:ext cx="2106295" cy="9315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CircleCIのワークフローを作成する</a:t>
            </a:r>
            <a:endParaRPr sz="28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3" name="文本框 17"/>
          <p:cNvSpPr txBox="1"/>
          <p:nvPr/>
        </p:nvSpPr>
        <p:spPr>
          <a:xfrm>
            <a:off x="546735" y="1236345"/>
            <a:ext cx="10734675" cy="5219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28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CircleCI のセットアップ</a:t>
            </a:r>
            <a:endParaRPr sz="280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44525" y="1758315"/>
            <a:ext cx="106368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50000"/>
              </a:lnSpc>
            </a:pPr>
            <a:r>
              <a:rPr 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GitHubの任意リポジトリにCircleCIの設定ファイルを作成</a:t>
            </a:r>
            <a:endParaRPr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250000"/>
              </a:lnSpc>
            </a:pPr>
            <a:r>
              <a:rPr lang="en-US" sz="16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.circleci/config.yml</a:t>
            </a:r>
            <a:endParaRPr sz="16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250000"/>
              </a:lnSpc>
            </a:pPr>
            <a:r>
              <a:rPr 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・config.yml にテスト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jobs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追加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3931920"/>
            <a:ext cx="5120640" cy="2715006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2390" y="1221740"/>
            <a:ext cx="4410075" cy="4869180"/>
          </a:xfrm>
          <a:prstGeom prst="rect">
            <a:avLst/>
          </a:prstGeom>
        </p:spPr>
      </p:pic>
      <p:sp>
        <p:nvSpPr>
          <p:cNvPr id="4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テスト</a:t>
            </a:r>
            <a:r>
              <a:rPr lang="en-US" alt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jobs</a:t>
            </a:r>
            <a:r>
              <a:rPr lang="ja-JP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を作成</a:t>
            </a:r>
            <a:endParaRPr lang="ja-JP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22" name="PA_库_Line "/>
          <p:cNvSpPr/>
          <p:nvPr/>
        </p:nvSpPr>
        <p:spPr>
          <a:xfrm>
            <a:off x="5590540" y="143192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6" name="PA_库_Line "/>
          <p:cNvSpPr/>
          <p:nvPr/>
        </p:nvSpPr>
        <p:spPr>
          <a:xfrm>
            <a:off x="5590540" y="1808480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3" name="Left Bracket 32"/>
          <p:cNvSpPr/>
          <p:nvPr/>
        </p:nvSpPr>
        <p:spPr>
          <a:xfrm>
            <a:off x="6541770" y="1595120"/>
            <a:ext cx="75565" cy="43751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PA_库_Line "/>
          <p:cNvSpPr/>
          <p:nvPr/>
        </p:nvSpPr>
        <p:spPr>
          <a:xfrm>
            <a:off x="5590540" y="243014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5" name="PA_库_Line "/>
          <p:cNvSpPr/>
          <p:nvPr/>
        </p:nvSpPr>
        <p:spPr>
          <a:xfrm>
            <a:off x="5605780" y="3519170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6" name="Left Bracket 35"/>
          <p:cNvSpPr/>
          <p:nvPr/>
        </p:nvSpPr>
        <p:spPr>
          <a:xfrm>
            <a:off x="6557010" y="3305810"/>
            <a:ext cx="75565" cy="43751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PA_库_Line "/>
          <p:cNvSpPr/>
          <p:nvPr/>
        </p:nvSpPr>
        <p:spPr>
          <a:xfrm>
            <a:off x="5611495" y="4754880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9" name="Left Bracket 38"/>
          <p:cNvSpPr/>
          <p:nvPr/>
        </p:nvSpPr>
        <p:spPr>
          <a:xfrm>
            <a:off x="6562725" y="4601210"/>
            <a:ext cx="76200" cy="32512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PA_库_Line "/>
          <p:cNvSpPr/>
          <p:nvPr/>
        </p:nvSpPr>
        <p:spPr>
          <a:xfrm>
            <a:off x="5594985" y="5265420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41" name="Left Bracket 40"/>
          <p:cNvSpPr/>
          <p:nvPr/>
        </p:nvSpPr>
        <p:spPr>
          <a:xfrm>
            <a:off x="6562725" y="5062855"/>
            <a:ext cx="76200" cy="41846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PA_库_Line "/>
          <p:cNvSpPr/>
          <p:nvPr/>
        </p:nvSpPr>
        <p:spPr>
          <a:xfrm>
            <a:off x="5611495" y="5911850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851535" y="1283970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Railsテスティングを行うの為、test_rails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名を付け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る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46" name="Text Box 45"/>
          <p:cNvSpPr txBox="1"/>
          <p:nvPr/>
        </p:nvSpPr>
        <p:spPr>
          <a:xfrm>
            <a:off x="851535" y="1659890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Ruby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が含まれる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Docker image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を作成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851535" y="2293620"/>
            <a:ext cx="4619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CI環境上の working_directory の場所にGitリポジトリをコピーする</a:t>
            </a:r>
            <a:endParaRPr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48" name="PA_库_Line "/>
          <p:cNvSpPr/>
          <p:nvPr/>
        </p:nvSpPr>
        <p:spPr>
          <a:xfrm>
            <a:off x="5590540" y="214947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851535" y="1998980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実行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する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ディレクトリを設定</a:t>
            </a:r>
            <a:endParaRPr lang="ja-JP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851535" y="3354705"/>
            <a:ext cx="4619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必要なプロジェクトのディペンデンシー（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bundle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）をインストール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する</a:t>
            </a:r>
            <a:endParaRPr lang="ja-JP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851535" y="4601210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db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マイグレーション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する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851535" y="5116830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Rails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テスト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をする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60" name="Text Box 59"/>
          <p:cNvSpPr txBox="1"/>
          <p:nvPr/>
        </p:nvSpPr>
        <p:spPr>
          <a:xfrm>
            <a:off x="851535" y="5763260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workflowで管理する対象jobの設定をする</a:t>
            </a:r>
            <a:endParaRPr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CircleCI</a:t>
            </a:r>
            <a:r>
              <a:rPr lang="ja-JP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でテスト</a:t>
            </a:r>
            <a:r>
              <a:rPr lang="en-US" alt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jobs</a:t>
            </a:r>
            <a:r>
              <a:rPr lang="ja-JP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を実行</a:t>
            </a:r>
            <a:endParaRPr lang="ja-JP" alt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4264025"/>
            <a:ext cx="6987540" cy="1455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1303020"/>
            <a:ext cx="2597150" cy="2311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 Box 3"/>
          <p:cNvSpPr txBox="1"/>
          <p:nvPr/>
        </p:nvSpPr>
        <p:spPr>
          <a:xfrm>
            <a:off x="4387850" y="1303020"/>
            <a:ext cx="689292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</a:rPr>
              <a:t>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</a:rPr>
              <a:t>CircleCI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</a:rPr>
              <a:t>をGitHubでログイン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</a:rPr>
              <a:t>・Projects (リポジトリ)一覧が表示されるので、連携したいリポジトリの [Set Up Project] ボタンをクリック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</a:rPr>
              <a:t>・右のダイアログ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</a:rPr>
              <a:t>画面が表示されて、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sym typeface="+mn-ea"/>
              </a:rPr>
              <a:t>[Set Up Project]をクリック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AWS  ECRでリポジトリ作成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1250315"/>
            <a:ext cx="4389120" cy="1319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10" y="1250315"/>
            <a:ext cx="5117529" cy="26136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35" y="3331210"/>
            <a:ext cx="5117465" cy="28606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655" y="4301490"/>
            <a:ext cx="4389120" cy="2007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菱形 23"/>
          <p:cNvSpPr/>
          <p:nvPr/>
        </p:nvSpPr>
        <p:spPr>
          <a:xfrm>
            <a:off x="4795520" y="1350645"/>
            <a:ext cx="445135" cy="514985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latin typeface="Yu Gothic" panose="020B0400000000000000" charset="-128"/>
                <a:ea typeface="Yu Gothic" panose="020B0400000000000000" charset="-128"/>
                <a:cs typeface="9of5" panose="00000400000000000000" charset="0"/>
              </a:rPr>
              <a:t>1</a:t>
            </a:r>
            <a:endParaRPr lang="en-US" altLang="zh-CN" sz="1400" b="1" dirty="0">
              <a:latin typeface="Yu Gothic" panose="020B0400000000000000" charset="-128"/>
              <a:ea typeface="Yu Gothic" panose="020B0400000000000000" charset="-128"/>
              <a:cs typeface="9of5" panose="00000400000000000000" charset="0"/>
            </a:endParaRPr>
          </a:p>
        </p:txBody>
      </p:sp>
      <p:sp>
        <p:nvSpPr>
          <p:cNvPr id="10" name="菱形 23"/>
          <p:cNvSpPr/>
          <p:nvPr/>
        </p:nvSpPr>
        <p:spPr>
          <a:xfrm>
            <a:off x="10678160" y="1473200"/>
            <a:ext cx="445135" cy="514985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latin typeface="Yu Gothic" panose="020B0400000000000000" charset="-128"/>
                <a:ea typeface="Yu Gothic" panose="020B0400000000000000" charset="-128"/>
                <a:cs typeface="9of5" panose="00000400000000000000" charset="0"/>
              </a:rPr>
              <a:t>2</a:t>
            </a:r>
            <a:endParaRPr lang="en-US" altLang="zh-CN" sz="1400" b="1" dirty="0">
              <a:latin typeface="Yu Gothic" panose="020B0400000000000000" charset="-128"/>
              <a:ea typeface="Yu Gothic" panose="020B0400000000000000" charset="-128"/>
              <a:cs typeface="9of5" panose="00000400000000000000" charset="0"/>
            </a:endParaRPr>
          </a:p>
        </p:txBody>
      </p:sp>
      <p:sp>
        <p:nvSpPr>
          <p:cNvPr id="12" name="菱形 23"/>
          <p:cNvSpPr/>
          <p:nvPr/>
        </p:nvSpPr>
        <p:spPr>
          <a:xfrm>
            <a:off x="5354320" y="3446780"/>
            <a:ext cx="445135" cy="514985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latin typeface="Yu Gothic" panose="020B0400000000000000" charset="-128"/>
                <a:ea typeface="Yu Gothic" panose="020B0400000000000000" charset="-128"/>
                <a:cs typeface="9of5" panose="00000400000000000000" charset="0"/>
              </a:rPr>
              <a:t>3</a:t>
            </a:r>
            <a:endParaRPr lang="en-US" altLang="zh-CN" sz="1400" b="1" dirty="0">
              <a:latin typeface="Yu Gothic" panose="020B0400000000000000" charset="-128"/>
              <a:ea typeface="Yu Gothic" panose="020B0400000000000000" charset="-128"/>
              <a:cs typeface="9of5" panose="00000400000000000000" charset="0"/>
            </a:endParaRPr>
          </a:p>
        </p:txBody>
      </p:sp>
      <p:sp>
        <p:nvSpPr>
          <p:cNvPr id="13" name="菱形 23"/>
          <p:cNvSpPr/>
          <p:nvPr/>
        </p:nvSpPr>
        <p:spPr>
          <a:xfrm>
            <a:off x="10835640" y="4460875"/>
            <a:ext cx="445135" cy="514985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latin typeface="Yu Gothic" panose="020B0400000000000000" charset="-128"/>
                <a:ea typeface="Yu Gothic" panose="020B0400000000000000" charset="-128"/>
                <a:cs typeface="9of5" panose="00000400000000000000" charset="0"/>
              </a:rPr>
              <a:t>4</a:t>
            </a:r>
            <a:endParaRPr lang="en-US" altLang="zh-CN" sz="1400" b="1" dirty="0">
              <a:latin typeface="Yu Gothic" panose="020B0400000000000000" charset="-128"/>
              <a:ea typeface="Yu Gothic" panose="020B0400000000000000" charset="-128"/>
              <a:cs typeface="9of5" panose="00000400000000000000" charset="0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42645" y="172085"/>
            <a:ext cx="5314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</a:rPr>
              <a:t>What’s CICD?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39357" y="2514435"/>
            <a:ext cx="4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等线 Light" panose="02010600030101010101" pitchFamily="2" charset="-122"/>
                <a:cs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等线 Light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6735" y="2256790"/>
            <a:ext cx="56102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ソフトウェア開発において、ビルドやテストを自動化し、</a:t>
            </a:r>
            <a:b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</a:b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短期間で品質管理を行う手法のこと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6735" y="1838960"/>
            <a:ext cx="50552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継続的インティグレーション</a:t>
            </a:r>
            <a:endParaRPr lang="en-US" altLang="zh-CN" sz="1600" dirty="0"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93570" y="4401185"/>
            <a:ext cx="7626350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継続的デリバリーは、コードの変更をリリースする準備を整えるソフトウェア エンジニアリングの手法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継続的デプロイは、コードの変更を本番環境に継続的にリリースすることを目的としてい</a:t>
            </a:r>
            <a:r>
              <a:rPr lang="ja-JP" altLang="en-US" sz="1600" dirty="0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る</a:t>
            </a:r>
            <a:endParaRPr lang="ja-JP" altLang="en-US" sz="1600" dirty="0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93796" y="3997211"/>
            <a:ext cx="33902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継続的デリバリー</a:t>
            </a:r>
            <a:r>
              <a:rPr lang="ja-JP" altLang="en-US" sz="1600" dirty="0"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　・　継続的デプロイ</a:t>
            </a:r>
            <a:endParaRPr lang="ja-JP" altLang="en-US" sz="1600" dirty="0"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7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22" name="文本框 17"/>
          <p:cNvSpPr txBox="1"/>
          <p:nvPr/>
        </p:nvSpPr>
        <p:spPr>
          <a:xfrm>
            <a:off x="1893570" y="3408680"/>
            <a:ext cx="7625715" cy="5219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Continuous Delivery / Deployment</a:t>
            </a:r>
            <a:endParaRPr lang="en-US" altLang="zh-CN" sz="28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3" name="文本框 17"/>
          <p:cNvSpPr txBox="1"/>
          <p:nvPr/>
        </p:nvSpPr>
        <p:spPr>
          <a:xfrm>
            <a:off x="546735" y="1236345"/>
            <a:ext cx="5054600" cy="5219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Continuous Integration</a:t>
            </a:r>
            <a:endParaRPr lang="en-US" altLang="zh-CN" sz="28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pic>
        <p:nvPicPr>
          <p:cNvPr id="2" name="Picture 1" descr="1_TNJ7Rpr5G1OJHtKH-IBEF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15" y="910590"/>
            <a:ext cx="5758180" cy="23006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529830" y="1706880"/>
            <a:ext cx="68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Yu Gothic" panose="020B0400000000000000" charset="-128"/>
                <a:ea typeface="Yu Gothic" panose="020B0400000000000000" charset="-128"/>
              </a:rPr>
              <a:t>CI</a:t>
            </a:r>
            <a:endParaRPr lang="en-US" sz="4000">
              <a:solidFill>
                <a:schemeClr val="accent1">
                  <a:lumMod val="75000"/>
                </a:schemeClr>
              </a:solidFill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660890" y="1707515"/>
            <a:ext cx="935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Yu Gothic" panose="020B0400000000000000" charset="-128"/>
                <a:ea typeface="Yu Gothic" panose="020B0400000000000000" charset="-128"/>
              </a:rPr>
              <a:t>CD</a:t>
            </a:r>
            <a:endParaRPr lang="en-US" sz="4000">
              <a:solidFill>
                <a:schemeClr val="accent1">
                  <a:lumMod val="75000"/>
                </a:schemeClr>
              </a:solidFill>
              <a:latin typeface="Yu Gothic" panose="020B0400000000000000" charset="-128"/>
              <a:ea typeface="Yu Gothic" panose="020B0400000000000000" charset="-128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5410" y="1346200"/>
            <a:ext cx="5510530" cy="4898390"/>
          </a:xfrm>
          <a:prstGeom prst="rect">
            <a:avLst/>
          </a:prstGeom>
        </p:spPr>
      </p:pic>
      <p:sp>
        <p:nvSpPr>
          <p:cNvPr id="4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build_and_push jobs を作成 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22" name="PA_库_Line "/>
          <p:cNvSpPr/>
          <p:nvPr/>
        </p:nvSpPr>
        <p:spPr>
          <a:xfrm>
            <a:off x="5590540" y="143192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6" name="PA_库_Line "/>
          <p:cNvSpPr/>
          <p:nvPr/>
        </p:nvSpPr>
        <p:spPr>
          <a:xfrm>
            <a:off x="5590540" y="186372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3" name="Left Bracket 32"/>
          <p:cNvSpPr/>
          <p:nvPr/>
        </p:nvSpPr>
        <p:spPr>
          <a:xfrm>
            <a:off x="6541770" y="1577340"/>
            <a:ext cx="80645" cy="5822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PA_库_Line "/>
          <p:cNvSpPr/>
          <p:nvPr/>
        </p:nvSpPr>
        <p:spPr>
          <a:xfrm>
            <a:off x="5590540" y="317436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6" name="Left Bracket 35"/>
          <p:cNvSpPr/>
          <p:nvPr/>
        </p:nvSpPr>
        <p:spPr>
          <a:xfrm>
            <a:off x="6550660" y="2914650"/>
            <a:ext cx="76200" cy="5302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PA_库_Line "/>
          <p:cNvSpPr/>
          <p:nvPr/>
        </p:nvSpPr>
        <p:spPr>
          <a:xfrm>
            <a:off x="5611495" y="3714115"/>
            <a:ext cx="960755" cy="1270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9" name="Left Bracket 38"/>
          <p:cNvSpPr/>
          <p:nvPr/>
        </p:nvSpPr>
        <p:spPr>
          <a:xfrm>
            <a:off x="6571615" y="3513455"/>
            <a:ext cx="76200" cy="41846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PA_库_Line "/>
          <p:cNvSpPr/>
          <p:nvPr/>
        </p:nvSpPr>
        <p:spPr>
          <a:xfrm flipV="1">
            <a:off x="5601970" y="4702175"/>
            <a:ext cx="960755" cy="254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41" name="Left Bracket 40"/>
          <p:cNvSpPr/>
          <p:nvPr/>
        </p:nvSpPr>
        <p:spPr>
          <a:xfrm>
            <a:off x="6567170" y="4027805"/>
            <a:ext cx="112395" cy="13315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PA_库_Line "/>
          <p:cNvSpPr/>
          <p:nvPr/>
        </p:nvSpPr>
        <p:spPr>
          <a:xfrm>
            <a:off x="5590540" y="572960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851535" y="1283970"/>
            <a:ext cx="4619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ビルド、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AWS ECR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コンテナへプッシュ</a:t>
            </a:r>
            <a:r>
              <a:rPr 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を行うの為、build_and_push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名を付け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る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46" name="Text Box 45"/>
          <p:cNvSpPr txBox="1"/>
          <p:nvPr/>
        </p:nvSpPr>
        <p:spPr>
          <a:xfrm>
            <a:off x="851535" y="1715135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Docker image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を作成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851535" y="3035935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必要なディペンデンシー（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awscli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）をインストール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する</a:t>
            </a:r>
            <a:endParaRPr lang="ja-JP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851535" y="4439920"/>
            <a:ext cx="4619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ECR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アクセスの為、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AWS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ログイン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Docker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イメージを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プッシュ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60" name="Text Box 59"/>
          <p:cNvSpPr txBox="1"/>
          <p:nvPr/>
        </p:nvSpPr>
        <p:spPr>
          <a:xfrm>
            <a:off x="851535" y="5577840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workflowで管理する対象jobの設定をする</a:t>
            </a:r>
            <a:endParaRPr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3" name="PA_库_Line "/>
          <p:cNvSpPr/>
          <p:nvPr/>
        </p:nvSpPr>
        <p:spPr>
          <a:xfrm>
            <a:off x="5612765" y="609663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1535" y="5874385"/>
            <a:ext cx="4619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テスト（</a:t>
            </a:r>
            <a:r>
              <a:rPr 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test_rails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）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が成功したら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（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build_and_push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）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実行する</a:t>
            </a:r>
            <a:endParaRPr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51535" y="3562985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Docker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ビルド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CircleCI用のIAMユーザを準備する</a:t>
            </a:r>
            <a:endParaRPr lang="ja-JP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45" name="Text Box 44"/>
          <p:cNvSpPr txBox="1"/>
          <p:nvPr/>
        </p:nvSpPr>
        <p:spPr>
          <a:xfrm>
            <a:off x="851535" y="976630"/>
            <a:ext cx="10429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・AWS Management Consoleにサインインして、IAM コンソールを開き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・ナビゲーションペインで [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ユーザ] を選択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ユーザを追加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を選択し、ユーザ名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[rails_cicd]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を記載し、「Next」に進み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許可を設定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ページで、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</a:t>
            </a:r>
            <a:r>
              <a:rPr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AdministratorAccess-AWSElasticBeanstalk</a:t>
            </a:r>
            <a:r>
              <a:rPr 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, </a:t>
            </a:r>
            <a:r>
              <a:rPr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AmazonEC2ContainerRegistryPowerUser</a:t>
            </a:r>
            <a:r>
              <a:rPr 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]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パーミッション追加し、「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次へ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」に進み</a:t>
            </a:r>
            <a:endParaRPr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</a:t>
            </a:r>
            <a:r>
              <a:rPr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「</a:t>
            </a:r>
            <a:r>
              <a:rPr 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ユーザの作成</a:t>
            </a:r>
            <a:r>
              <a:rPr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」を押下して、ユーザが登録</a:t>
            </a:r>
            <a:r>
              <a:rPr 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される</a:t>
            </a:r>
            <a:endParaRPr lang="ja-JP" sz="1400">
              <a:solidFill>
                <a:srgbClr val="000000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3117215"/>
            <a:ext cx="5661660" cy="1234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" y="4657725"/>
            <a:ext cx="5676900" cy="1714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s 6"/>
          <p:cNvSpPr/>
          <p:nvPr/>
        </p:nvSpPr>
        <p:spPr>
          <a:xfrm>
            <a:off x="1165860" y="5889625"/>
            <a:ext cx="5284470" cy="2336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アクセスキーの取得</a:t>
            </a:r>
            <a:endParaRPr lang="ja-JP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45" name="Text Box 44"/>
          <p:cNvSpPr txBox="1"/>
          <p:nvPr/>
        </p:nvSpPr>
        <p:spPr>
          <a:xfrm>
            <a:off x="851535" y="976630"/>
            <a:ext cx="10429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・IAM コンソールを開き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・ナビゲーションペインで [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ユーザ] を選択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・アクセスキーを管理するユーザー名を選択し、[セキュリティ認証情報] タブを選択</a:t>
            </a:r>
            <a:endParaRPr lang="ja-JP" altLang="en-US" sz="1400" u="heavy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・アクセスキーを作成するには、[アクセスキー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を作成] をクリック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</a:t>
            </a:r>
            <a:r>
              <a:rPr lang="en-US" altLang="zh-CN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コマンドラインインターフェイス (CLI)</a:t>
            </a:r>
            <a:r>
              <a:rPr lang="zh-CN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ラジオを選択して、「</a:t>
            </a:r>
            <a:r>
              <a:rPr lang="ja-JP" altLang="zh-CN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次へ</a:t>
            </a:r>
            <a:r>
              <a:rPr lang="zh-CN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」に進み</a:t>
            </a:r>
            <a:endParaRPr lang="zh-CN" sz="1400">
              <a:solidFill>
                <a:srgbClr val="000000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ja-JP" altLang="zh-CN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・[アクセスキーを取得] ページで、[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.csv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ファイルをダウンロード</a:t>
            </a:r>
            <a:r>
              <a:rPr lang="ja-JP" altLang="zh-CN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]をクリックして</a:t>
            </a:r>
            <a:r>
              <a:rPr lang="ja-JP" altLang="zh-CN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取得できる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1" name="Picture 110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18" y="3006725"/>
            <a:ext cx="7314565" cy="3718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ectangles 14"/>
          <p:cNvSpPr/>
          <p:nvPr/>
        </p:nvSpPr>
        <p:spPr>
          <a:xfrm>
            <a:off x="5516880" y="6085840"/>
            <a:ext cx="969010" cy="2978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取得したアクセスキー</a:t>
            </a:r>
            <a:r>
              <a:rPr 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を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CircleCIの環境変数に設定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2729865"/>
            <a:ext cx="7315200" cy="372237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Rectangles 3"/>
          <p:cNvSpPr/>
          <p:nvPr/>
        </p:nvSpPr>
        <p:spPr>
          <a:xfrm>
            <a:off x="2806065" y="4835525"/>
            <a:ext cx="4770755" cy="6800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112010" y="5605145"/>
            <a:ext cx="598360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ダウンロードされたファイルから値を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CircleCiのプロジェクト設定＞Environment Varibales で </a:t>
            </a:r>
            <a:r>
              <a:rPr 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AWS_ACCESS_KEY_ID と AWS_SECRET_ACCESS_KEY を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設定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851535" y="976630"/>
            <a:ext cx="10429240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環境変数を設定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下記の環境変数を設定します。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AWS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_ACCESS_KEY_ID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　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：取得したAccessKeyId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AWS_SECRET_ACCESS_KEY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　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：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	取得したSecretAccessKey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build_and_push jobs </a:t>
            </a:r>
            <a:r>
              <a:rPr lang="ja-JP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を</a:t>
            </a:r>
            <a:r>
              <a:rPr lang="ja-JP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実行</a:t>
            </a:r>
            <a:endParaRPr lang="ja-JP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1255395"/>
            <a:ext cx="7256780" cy="960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2758440"/>
            <a:ext cx="7315200" cy="372237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2395855" y="5124450"/>
            <a:ext cx="550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Elastic Container Registry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上に</a:t>
            </a:r>
            <a:r>
              <a:rPr lang="en-US" altLang="ja-JP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Docker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イメージが登録されます</a:t>
            </a:r>
            <a:r>
              <a:rPr lang="ja-JP" altLang="en-US" sz="14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。</a:t>
            </a:r>
            <a:endParaRPr lang="ja-JP" altLang="en-US" sz="14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ECR に登録した image を使って EBにデプロイするため、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EB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に新しい環境 を作成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Text Box 44"/>
          <p:cNvSpPr txBox="1"/>
          <p:nvPr/>
        </p:nvSpPr>
        <p:spPr>
          <a:xfrm>
            <a:off x="851535" y="976630"/>
            <a:ext cx="1042924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ElasticBeanstalk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コンソールを開き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・ナビゲーションペインで [環境] を選択、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新しい環境の作成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を押下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・アプリケーション名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[rails-cicd]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を記載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プラットフォーム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に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[Docker]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プラットフォーム ブランチ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に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 Docker running on 64bit Amazon Linux2]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を選択</a:t>
            </a:r>
            <a:endParaRPr lang="en-US" altLang="ja-JP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・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[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より多くのオプション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の設定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]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を押下して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進み</a:t>
            </a:r>
            <a:endParaRPr lang="ja-JP" altLang="en-US" sz="1400">
              <a:solidFill>
                <a:srgbClr val="000000"/>
              </a:solidFill>
              <a:latin typeface="Yu Gothic" panose="020B0400000000000000" charset="-128"/>
              <a:ea typeface="Yu Gothic" panose="020B0400000000000000" charset="-128"/>
              <a:cs typeface="9of4" panose="00000400000000000000" charset="0"/>
              <a:sym typeface="+mn-e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2859405"/>
            <a:ext cx="7315200" cy="374142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2" name="Rectangles 1"/>
          <p:cNvSpPr/>
          <p:nvPr/>
        </p:nvSpPr>
        <p:spPr>
          <a:xfrm>
            <a:off x="4340860" y="5869940"/>
            <a:ext cx="978535" cy="2419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L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oad balancing, auto scaling追加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Text Box 44"/>
          <p:cNvSpPr txBox="1"/>
          <p:nvPr/>
        </p:nvSpPr>
        <p:spPr>
          <a:xfrm>
            <a:off x="851535" y="976630"/>
            <a:ext cx="1042924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容量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＞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編集を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押下して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環境タイプ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で [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Load balanced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] を選択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・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[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保存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]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をクリック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して進み</a:t>
            </a:r>
            <a:endParaRPr lang="ja-JP" altLang="en-US" sz="1400">
              <a:solidFill>
                <a:srgbClr val="000000"/>
              </a:solidFill>
              <a:latin typeface="Yu Gothic" panose="020B0400000000000000" charset="-128"/>
              <a:ea typeface="Yu Gothic" panose="020B0400000000000000" charset="-128"/>
              <a:cs typeface="9of4" panose="00000400000000000000" charset="0"/>
              <a:sym typeface="+mn-ea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2776220"/>
            <a:ext cx="5242560" cy="1234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4277995"/>
            <a:ext cx="5243195" cy="15640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s 7"/>
          <p:cNvSpPr/>
          <p:nvPr/>
        </p:nvSpPr>
        <p:spPr>
          <a:xfrm>
            <a:off x="5598160" y="2789555"/>
            <a:ext cx="507365" cy="2940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902335" y="4807585"/>
            <a:ext cx="2028190" cy="304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655" y="2776220"/>
            <a:ext cx="5234940" cy="929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AWS RDS </a:t>
            </a:r>
            <a:r>
              <a:rPr 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追加</a:t>
            </a:r>
            <a:endParaRPr lang="ja-JP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Text Box 44"/>
          <p:cNvSpPr txBox="1"/>
          <p:nvPr/>
        </p:nvSpPr>
        <p:spPr>
          <a:xfrm>
            <a:off x="851535" y="976630"/>
            <a:ext cx="1042924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データベース＞編集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押下して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データベース設定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で 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エンジン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に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[MySQL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] を選択、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エンジンバージョン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に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[8.0.28]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を選択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・ユーザ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名とパスワードを記載し、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[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保存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]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をクリックして進み</a:t>
            </a:r>
            <a:endParaRPr lang="ja-JP" altLang="en-US" sz="1400">
              <a:solidFill>
                <a:srgbClr val="000000"/>
              </a:solidFill>
              <a:latin typeface="Yu Gothic" panose="020B0400000000000000" charset="-128"/>
              <a:ea typeface="Yu Gothic" panose="020B0400000000000000" charset="-128"/>
              <a:cs typeface="9of4" panose="00000400000000000000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・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[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新しい環境の作成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]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をクリック（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※構築が終わるのは数分かかります。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）</a:t>
            </a:r>
            <a:endParaRPr lang="ja-JP" altLang="en-US" sz="1400">
              <a:solidFill>
                <a:srgbClr val="000000"/>
              </a:solidFill>
              <a:latin typeface="Yu Gothic" panose="020B0400000000000000" charset="-128"/>
              <a:ea typeface="Yu Gothic" panose="020B0400000000000000" charset="-128"/>
              <a:cs typeface="9of4" panose="00000400000000000000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・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EB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に登録され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る</a:t>
            </a:r>
            <a:endParaRPr lang="ja-JP" altLang="en-US" sz="1400">
              <a:solidFill>
                <a:srgbClr val="000000"/>
              </a:solidFill>
              <a:latin typeface="Yu Gothic" panose="020B0400000000000000" charset="-128"/>
              <a:ea typeface="Yu Gothic" panose="020B0400000000000000" charset="-128"/>
              <a:cs typeface="9of4" panose="00000400000000000000" charset="0"/>
              <a:sym typeface="+mn-ea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s 7"/>
          <p:cNvSpPr/>
          <p:nvPr/>
        </p:nvSpPr>
        <p:spPr>
          <a:xfrm>
            <a:off x="5650230" y="2776220"/>
            <a:ext cx="507365" cy="2940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55" y="2431415"/>
            <a:ext cx="4312920" cy="3017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55" y="3940810"/>
            <a:ext cx="5234940" cy="15081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535" y="1250950"/>
            <a:ext cx="6332220" cy="1790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URLをクリックすると、デプロイしたアプリにアクセスする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3331210"/>
            <a:ext cx="6332220" cy="32194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9" name="Rectangles 8"/>
          <p:cNvSpPr/>
          <p:nvPr/>
        </p:nvSpPr>
        <p:spPr>
          <a:xfrm>
            <a:off x="922020" y="1419860"/>
            <a:ext cx="1826260" cy="1625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1775460" y="5518150"/>
            <a:ext cx="4484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</a:rPr>
              <a:t>デプロイしたサンプルアプリの画面です。</a:t>
            </a:r>
            <a:endParaRPr lang="en-US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Elastic Beanstalk 環境にデータベース</a:t>
            </a:r>
            <a:r>
              <a:rPr 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設定</a:t>
            </a:r>
            <a:endParaRPr lang="ja-JP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Text Box 44"/>
          <p:cNvSpPr txBox="1"/>
          <p:nvPr/>
        </p:nvSpPr>
        <p:spPr>
          <a:xfrm>
            <a:off x="851535" y="976630"/>
            <a:ext cx="1042924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ElasticBeanstalk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コンソールを開き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・ナビゲーションペインで [設定] を選択、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[ソフトウェア]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の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[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編集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を押下して、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[環境プロパティ]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で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DB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設定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</a:t>
            </a:r>
            <a:r>
              <a:rPr 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DB_USER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は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データベース用に設定したユーザー名、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DB_PASSWORD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は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データベース用に設定した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パスワード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DB_NAME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はデータベース名 ebdb、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DB_HOST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は RDS コンソールの [接続とセキュリティ] タブ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＞[エンドポイント]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値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[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適用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をクリック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2831465"/>
            <a:ext cx="7315200" cy="372618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Rectangles 3"/>
          <p:cNvSpPr/>
          <p:nvPr/>
        </p:nvSpPr>
        <p:spPr>
          <a:xfrm>
            <a:off x="2216150" y="4481195"/>
            <a:ext cx="5572125" cy="11836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842645" y="172085"/>
            <a:ext cx="5314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ja-JP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具体的な</a:t>
            </a:r>
            <a:r>
              <a:rPr lang="en-US" altLang="ja-JP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CICD</a:t>
            </a:r>
            <a:r>
              <a:rPr lang="ja-JP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ワークフロー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7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42645" y="2331085"/>
            <a:ext cx="2920365" cy="37915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654550" y="2331085"/>
            <a:ext cx="2920365" cy="37915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466455" y="2331085"/>
            <a:ext cx="2920365" cy="37915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46700" y="3373755"/>
            <a:ext cx="1490345" cy="5270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/>
              <a:t>テスト</a:t>
            </a:r>
            <a:endParaRPr lang="ja-JP" altLang="en-US"/>
          </a:p>
        </p:txBody>
      </p:sp>
      <p:sp>
        <p:nvSpPr>
          <p:cNvPr id="8" name="Rounded Rectangle 7"/>
          <p:cNvSpPr/>
          <p:nvPr/>
        </p:nvSpPr>
        <p:spPr>
          <a:xfrm>
            <a:off x="5356225" y="4316730"/>
            <a:ext cx="1490345" cy="5270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/>
              <a:t>ビルド</a:t>
            </a:r>
            <a:endParaRPr lang="ja-JP" altLang="en-US"/>
          </a:p>
        </p:txBody>
      </p:sp>
      <p:sp>
        <p:nvSpPr>
          <p:cNvPr id="9" name="Rounded Rectangle 8"/>
          <p:cNvSpPr/>
          <p:nvPr/>
        </p:nvSpPr>
        <p:spPr>
          <a:xfrm>
            <a:off x="5355590" y="5259705"/>
            <a:ext cx="1490345" cy="5270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/>
              <a:t>デプロイ</a:t>
            </a:r>
            <a:endParaRPr lang="ja-JP" altLang="en-US"/>
          </a:p>
        </p:txBody>
      </p:sp>
      <p:pic>
        <p:nvPicPr>
          <p:cNvPr id="10" name="Picture 9" descr="C:\Users\Hnin Hnin Yu\Downloads\icons8-developer-66 (1).pngicons8-developer-66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8913" y="1229995"/>
            <a:ext cx="837565" cy="8382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137920" y="2487930"/>
            <a:ext cx="2329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1600" b="1">
                <a:latin typeface="Yu Gothic" panose="020B0400000000000000" charset="-128"/>
                <a:ea typeface="Yu Gothic" panose="020B0400000000000000" charset="-128"/>
              </a:rPr>
              <a:t>バージョン管理シール</a:t>
            </a:r>
            <a:endParaRPr lang="ja-JP" altLang="en-US" sz="1600" b="1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935855" y="2487930"/>
            <a:ext cx="2329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>
                <a:latin typeface="Yu Gothic" panose="020B0400000000000000" charset="-128"/>
                <a:ea typeface="Yu Gothic" panose="020B0400000000000000" charset="-128"/>
              </a:rPr>
              <a:t>CI</a:t>
            </a:r>
            <a:r>
              <a:rPr lang="ja-JP" altLang="en-US" sz="1600" b="1">
                <a:latin typeface="Yu Gothic" panose="020B0400000000000000" charset="-128"/>
                <a:ea typeface="Yu Gothic" panose="020B0400000000000000" charset="-128"/>
              </a:rPr>
              <a:t>シール</a:t>
            </a:r>
            <a:endParaRPr lang="ja-JP" altLang="en-US" sz="1600" b="1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762365" y="2487930"/>
            <a:ext cx="2329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1600" b="1">
                <a:latin typeface="Yu Gothic" panose="020B0400000000000000" charset="-128"/>
                <a:ea typeface="Yu Gothic" panose="020B0400000000000000" charset="-128"/>
              </a:rPr>
              <a:t>本番環境</a:t>
            </a:r>
            <a:endParaRPr lang="ja-JP" altLang="en-US" sz="1600" b="1">
              <a:latin typeface="Yu Gothic" panose="020B0400000000000000" charset="-128"/>
              <a:ea typeface="Yu Gothic" panose="020B0400000000000000" charset="-128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883410" y="2931795"/>
            <a:ext cx="624840" cy="635"/>
          </a:xfrm>
          <a:prstGeom prst="line">
            <a:avLst/>
          </a:prstGeom>
          <a:ln cmpd="sng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9614535" y="2932430"/>
            <a:ext cx="624840" cy="635"/>
          </a:xfrm>
          <a:prstGeom prst="line">
            <a:avLst/>
          </a:prstGeom>
          <a:ln cmpd="sng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801995" y="2921635"/>
            <a:ext cx="624840" cy="635"/>
          </a:xfrm>
          <a:prstGeom prst="line">
            <a:avLst/>
          </a:prstGeom>
          <a:ln cmpd="sng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Flowchart: Merge 21"/>
          <p:cNvSpPr/>
          <p:nvPr/>
        </p:nvSpPr>
        <p:spPr>
          <a:xfrm>
            <a:off x="5977890" y="4012565"/>
            <a:ext cx="274320" cy="192405"/>
          </a:xfrm>
          <a:prstGeom prst="flowChartMerg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Flowchart: Merge 22"/>
          <p:cNvSpPr/>
          <p:nvPr/>
        </p:nvSpPr>
        <p:spPr>
          <a:xfrm>
            <a:off x="5981065" y="4968240"/>
            <a:ext cx="274320" cy="192405"/>
          </a:xfrm>
          <a:prstGeom prst="flowChartMerg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5" name="Picture 24" descr="icons8-desktop-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55" y="3719195"/>
            <a:ext cx="1016000" cy="1016000"/>
          </a:xfrm>
          <a:prstGeom prst="rect">
            <a:avLst/>
          </a:prstGeom>
        </p:spPr>
      </p:pic>
      <p:cxnSp>
        <p:nvCxnSpPr>
          <p:cNvPr id="26" name="Elbow Connector 25"/>
          <p:cNvCxnSpPr/>
          <p:nvPr/>
        </p:nvCxnSpPr>
        <p:spPr>
          <a:xfrm flipV="1">
            <a:off x="2703830" y="3637280"/>
            <a:ext cx="2642870" cy="560070"/>
          </a:xfrm>
          <a:prstGeom prst="bentConnector3">
            <a:avLst>
              <a:gd name="adj1" fmla="val 57063"/>
            </a:avLst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9" idx="3"/>
            <a:endCxn id="25" idx="2"/>
          </p:cNvCxnSpPr>
          <p:nvPr/>
        </p:nvCxnSpPr>
        <p:spPr>
          <a:xfrm flipV="1">
            <a:off x="6845935" y="4735195"/>
            <a:ext cx="3081020" cy="788035"/>
          </a:xfrm>
          <a:prstGeom prst="bentConnector2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5" idx="3"/>
            <a:endCxn id="10" idx="3"/>
          </p:cNvCxnSpPr>
          <p:nvPr/>
        </p:nvCxnSpPr>
        <p:spPr>
          <a:xfrm flipH="1" flipV="1">
            <a:off x="1026795" y="1649095"/>
            <a:ext cx="5810250" cy="1988185"/>
          </a:xfrm>
          <a:prstGeom prst="bentConnector3">
            <a:avLst>
              <a:gd name="adj1" fmla="val -19639"/>
            </a:avLst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22250" y="2110105"/>
            <a:ext cx="730250" cy="2736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000">
                <a:latin typeface="Yu Gothic" panose="020B0400000000000000" charset="-128"/>
                <a:ea typeface="Yu Gothic" panose="020B0400000000000000" charset="-128"/>
              </a:rPr>
              <a:t>コミット</a:t>
            </a:r>
            <a:endParaRPr lang="ja-JP" altLang="en-US" sz="1000">
              <a:latin typeface="Yu Gothic" panose="020B0400000000000000" charset="-128"/>
              <a:ea typeface="Yu Gothic" panose="020B0400000000000000" charset="-128"/>
            </a:endParaRPr>
          </a:p>
        </p:txBody>
      </p:sp>
      <p:cxnSp>
        <p:nvCxnSpPr>
          <p:cNvPr id="31" name="Elbow Connector 30"/>
          <p:cNvCxnSpPr>
            <a:endCxn id="35" idx="1"/>
          </p:cNvCxnSpPr>
          <p:nvPr/>
        </p:nvCxnSpPr>
        <p:spPr>
          <a:xfrm rot="5400000" flipV="1">
            <a:off x="230505" y="2740025"/>
            <a:ext cx="1813560" cy="1100455"/>
          </a:xfrm>
          <a:prstGeom prst="bentConnector2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1362075" y="1224915"/>
            <a:ext cx="226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000">
                <a:latin typeface="Yu Gothic" panose="020B0400000000000000" charset="-128"/>
                <a:ea typeface="Yu Gothic" panose="020B0400000000000000" charset="-128"/>
              </a:rPr>
              <a:t>テスト結果を通知</a:t>
            </a:r>
            <a:endParaRPr lang="ja-JP" altLang="en-US" sz="2000">
              <a:latin typeface="Yu Gothic" panose="020B0400000000000000" charset="-128"/>
              <a:ea typeface="Yu Gothic" panose="020B0400000000000000" charset="-128"/>
            </a:endParaRPr>
          </a:p>
        </p:txBody>
      </p:sp>
      <p:pic>
        <p:nvPicPr>
          <p:cNvPr id="35" name="Picture 34" descr="icons8-stack-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830" y="3689350"/>
            <a:ext cx="1016000" cy="101600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IAM Role Permission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Text Box 44"/>
          <p:cNvSpPr txBox="1"/>
          <p:nvPr/>
        </p:nvSpPr>
        <p:spPr>
          <a:xfrm>
            <a:off x="851535" y="976630"/>
            <a:ext cx="1042924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・IAM コンソールを開き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・ナビゲーションペインで [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ロール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] を選択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ロール名 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カラムに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[aws-elasticbeanstalk-ec2-role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] を選択、</a:t>
            </a:r>
            <a:b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</a:b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許可を追加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をクリックして、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[AmazonEC2ContainerRegistryReadOnly]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をチェック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[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許可を追加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]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をクリックし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たらアクセス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許可された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4" name="Picture 33" descr="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2822575"/>
            <a:ext cx="7315200" cy="37223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4455" y="1283970"/>
            <a:ext cx="3703320" cy="4953000"/>
          </a:xfrm>
          <a:prstGeom prst="rect">
            <a:avLst/>
          </a:prstGeom>
        </p:spPr>
      </p:pic>
      <p:sp>
        <p:nvSpPr>
          <p:cNvPr id="4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deploy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jobs を作成 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22" name="PA_库_Line "/>
          <p:cNvSpPr/>
          <p:nvPr/>
        </p:nvSpPr>
        <p:spPr>
          <a:xfrm>
            <a:off x="5590540" y="143192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6" name="PA_库_Line "/>
          <p:cNvSpPr/>
          <p:nvPr/>
        </p:nvSpPr>
        <p:spPr>
          <a:xfrm>
            <a:off x="5590540" y="172402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3" name="Left Bracket 32"/>
          <p:cNvSpPr/>
          <p:nvPr/>
        </p:nvSpPr>
        <p:spPr>
          <a:xfrm>
            <a:off x="6541770" y="1577340"/>
            <a:ext cx="80645" cy="3048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PA_库_Line "/>
          <p:cNvSpPr/>
          <p:nvPr/>
        </p:nvSpPr>
        <p:spPr>
          <a:xfrm>
            <a:off x="5590540" y="258762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6" name="Left Bracket 35"/>
          <p:cNvSpPr/>
          <p:nvPr/>
        </p:nvSpPr>
        <p:spPr>
          <a:xfrm>
            <a:off x="6550660" y="2327910"/>
            <a:ext cx="76200" cy="5302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PA_库_Line "/>
          <p:cNvSpPr/>
          <p:nvPr/>
        </p:nvSpPr>
        <p:spPr>
          <a:xfrm>
            <a:off x="5590540" y="3490595"/>
            <a:ext cx="960755" cy="1270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9" name="Left Bracket 38"/>
          <p:cNvSpPr/>
          <p:nvPr/>
        </p:nvSpPr>
        <p:spPr>
          <a:xfrm>
            <a:off x="6571615" y="3093720"/>
            <a:ext cx="76200" cy="8382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PA_库_Line "/>
          <p:cNvSpPr/>
          <p:nvPr/>
        </p:nvSpPr>
        <p:spPr>
          <a:xfrm>
            <a:off x="5620385" y="5589905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851535" y="1283970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デプロイ</a:t>
            </a:r>
            <a:r>
              <a:rPr 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行うの為、deploy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名を付け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る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46" name="Text Box 45"/>
          <p:cNvSpPr txBox="1"/>
          <p:nvPr/>
        </p:nvSpPr>
        <p:spPr>
          <a:xfrm>
            <a:off x="851535" y="1575435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Docker image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を作成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851535" y="2449195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必要なディペンデンシー（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ebcli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）をインストール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する</a:t>
            </a:r>
            <a:endParaRPr lang="ja-JP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60" name="Text Box 59"/>
          <p:cNvSpPr txBox="1"/>
          <p:nvPr/>
        </p:nvSpPr>
        <p:spPr>
          <a:xfrm>
            <a:off x="851535" y="5435600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workflowで管理する対象jobの設定をする</a:t>
            </a:r>
            <a:endParaRPr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3" name="PA_库_Line "/>
          <p:cNvSpPr/>
          <p:nvPr/>
        </p:nvSpPr>
        <p:spPr>
          <a:xfrm>
            <a:off x="5620385" y="5807710"/>
            <a:ext cx="951230" cy="10160"/>
          </a:xfrm>
          <a:prstGeom prst="line">
            <a:avLst/>
          </a:prstGeom>
          <a:solidFill>
            <a:srgbClr val="F5C9C9"/>
          </a:solidFill>
          <a:ln w="12700">
            <a:solidFill>
              <a:schemeClr val="accent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ileron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1535" y="5715000"/>
            <a:ext cx="4619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test_rails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build_and_push jobs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が成功したら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（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deploy</a:t>
            </a:r>
            <a:r>
              <a:rPr 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）</a:t>
            </a:r>
            <a:r>
              <a:rPr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実行する</a:t>
            </a:r>
            <a:endParaRPr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51535" y="3359785"/>
            <a:ext cx="461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EB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デプロイ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を開始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デプロイ用の Docker イメージを準備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Text Box 44"/>
          <p:cNvSpPr txBox="1"/>
          <p:nvPr/>
        </p:nvSpPr>
        <p:spPr>
          <a:xfrm>
            <a:off x="851535" y="975995"/>
            <a:ext cx="1042924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・AWS Elastic BeanstalkでDockerコンテナをデプロイするため、Dockerrun.aws.jsonファイルを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作成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1916430"/>
            <a:ext cx="7296150" cy="37185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7" name="Rectangles 6"/>
          <p:cNvSpPr/>
          <p:nvPr/>
        </p:nvSpPr>
        <p:spPr>
          <a:xfrm>
            <a:off x="3393440" y="2398395"/>
            <a:ext cx="2397760" cy="2216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2" name="Text Box 41"/>
          <p:cNvSpPr txBox="1"/>
          <p:nvPr/>
        </p:nvSpPr>
        <p:spPr>
          <a:xfrm>
            <a:off x="3076575" y="3150235"/>
            <a:ext cx="2846070" cy="3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>
            <a:noAutofit/>
            <a:scene3d>
              <a:camera prst="orthographicFront"/>
              <a:lightRig rig="threePt" dir="t"/>
            </a:scene3d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</a:rPr>
              <a:t>ECR Repositories URL:Image tag</a:t>
            </a:r>
            <a:endParaRPr lang="en-US" sz="12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4442460" y="2620010"/>
            <a:ext cx="0" cy="46609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535" y="1902460"/>
            <a:ext cx="7315200" cy="389382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EB</a:t>
            </a:r>
            <a:r>
              <a:rPr 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設定</a:t>
            </a:r>
            <a:endParaRPr lang="ja-JP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322961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322961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Text Box 44"/>
          <p:cNvSpPr txBox="1"/>
          <p:nvPr/>
        </p:nvSpPr>
        <p:spPr>
          <a:xfrm>
            <a:off x="851535" y="975995"/>
            <a:ext cx="1042924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CircleCI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から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EB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へデプロイするため、</a:t>
            </a:r>
            <a:r>
              <a:rPr lang="en-US" altLang="ja-JP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config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ファイル</a:t>
            </a: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追加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791200" y="322961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s 3"/>
          <p:cNvSpPr/>
          <p:nvPr/>
        </p:nvSpPr>
        <p:spPr>
          <a:xfrm>
            <a:off x="3569970" y="2472055"/>
            <a:ext cx="680720" cy="1771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3641090" y="3007995"/>
            <a:ext cx="680720" cy="1771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21810" y="2392045"/>
            <a:ext cx="14160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EB</a:t>
            </a:r>
            <a:r>
              <a:rPr lang="ja-JP" altLang="en-US" sz="16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環境名</a:t>
            </a:r>
            <a:endParaRPr lang="ja-JP" altLang="en-US" sz="16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421505" y="2927985"/>
            <a:ext cx="2487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EB</a:t>
            </a:r>
            <a:r>
              <a:rPr lang="ja-JP" altLang="en-US" sz="1600">
                <a:solidFill>
                  <a:srgbClr val="FF000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アプリケーション名</a:t>
            </a:r>
            <a:endParaRPr lang="ja-JP" altLang="en-US" sz="1600">
              <a:solidFill>
                <a:srgbClr val="FF0000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許可したいホスト名追加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1896110"/>
            <a:ext cx="7315200" cy="389382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8" name="Rectangles 7"/>
          <p:cNvSpPr/>
          <p:nvPr/>
        </p:nvSpPr>
        <p:spPr>
          <a:xfrm>
            <a:off x="2856230" y="2729865"/>
            <a:ext cx="2934970" cy="1765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51535" y="975995"/>
            <a:ext cx="1042924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4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・development.rb に Elastic Beanstalk のアプリケーションURLを設定</a:t>
            </a:r>
            <a:endParaRPr lang="ja-JP" altLang="en-US" sz="14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535" y="1226185"/>
            <a:ext cx="7256145" cy="1181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deploy jobs </a:t>
            </a:r>
            <a:r>
              <a:rPr lang="ja-JP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を</a:t>
            </a:r>
            <a:r>
              <a:rPr lang="ja-JP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実行</a:t>
            </a:r>
            <a:endParaRPr lang="ja-JP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2687955"/>
            <a:ext cx="7256145" cy="18059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デプロイしたRails CRUD</a:t>
            </a:r>
            <a:r>
              <a:rPr lang="ja-JP" altLang="en-US" sz="20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プロジェクトがアクセス</a:t>
            </a:r>
            <a:r>
              <a:rPr lang="ja-JP" altLang="en-US" sz="20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できる</a:t>
            </a:r>
            <a:endParaRPr lang="ja-JP" altLang="en-US" sz="200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1880870"/>
            <a:ext cx="7315200" cy="391668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0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AWS</a:t>
            </a:r>
            <a:r>
              <a:rPr lang="ja-JP" altLang="en-US" sz="20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での環境構築参考</a:t>
            </a:r>
            <a:r>
              <a:rPr lang="ja-JP" altLang="en-US" sz="20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用</a:t>
            </a:r>
            <a:endParaRPr lang="ja-JP" altLang="en-US" sz="200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851535" y="967105"/>
            <a:ext cx="1042924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1400">
                <a:sym typeface="+mn-ea"/>
                <a:hlinkClick r:id="rId2" action="ppaction://hlinkfile"/>
              </a:rPr>
              <a:t>https://github.com/seattleconsulting-stock/8g_cherry_team_rails_cicd</a:t>
            </a:r>
            <a:endParaRPr lang="en-US" sz="1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※上記の</a:t>
            </a: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seattleconsulting-stock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にプロジェクトをプッシュしました</a:t>
            </a: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。</a:t>
            </a:r>
            <a:endParaRPr lang="ja-JP" altLang="en-US" sz="1400">
              <a:solidFill>
                <a:srgbClr val="000000"/>
              </a:solidFill>
              <a:latin typeface="Yu Gothic" panose="020B0400000000000000" charset="-128"/>
              <a:ea typeface="Yu Gothic" panose="020B0400000000000000" charset="-128"/>
              <a:cs typeface="9of4" panose="00000400000000000000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ja-JP" altLang="en-US" sz="1400">
              <a:solidFill>
                <a:srgbClr val="000000"/>
              </a:solidFill>
              <a:latin typeface="Yu Gothic" panose="020B0400000000000000" charset="-128"/>
              <a:ea typeface="Yu Gothic" panose="020B0400000000000000" charset="-128"/>
              <a:cs typeface="9of4" panose="00000400000000000000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  <a:hlinkClick r:id="rId3" action="ppaction://hlinkfile"/>
              </a:rPr>
              <a:t>8G_Stock_Cherry_Team_Knowledge_Sharing</a:t>
            </a:r>
            <a:endParaRPr lang="ja-JP" altLang="en-US" sz="1400">
              <a:solidFill>
                <a:srgbClr val="000000"/>
              </a:solidFill>
              <a:latin typeface="Yu Gothic" panose="020B0400000000000000" charset="-128"/>
              <a:ea typeface="Yu Gothic" panose="020B0400000000000000" charset="-128"/>
              <a:cs typeface="9of4" panose="00000400000000000000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※上記のシアトル</a:t>
            </a:r>
            <a:r>
              <a:rPr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シェア</a:t>
            </a:r>
            <a:r>
              <a:rPr 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ポイントに環境構築ドキュメントを入れました</a:t>
            </a:r>
            <a:r>
              <a:rPr lang="ja-JP" sz="1400">
                <a:solidFill>
                  <a:srgbClr val="000000"/>
                </a:solidFill>
                <a:latin typeface="Yu Gothic" panose="020B0400000000000000" charset="-128"/>
                <a:ea typeface="Yu Gothic" panose="020B0400000000000000" charset="-128"/>
                <a:cs typeface="9of4" panose="00000400000000000000" charset="0"/>
                <a:sym typeface="+mn-ea"/>
              </a:rPr>
              <a:t>。</a:t>
            </a:r>
            <a:endParaRPr lang="ja-JP" sz="1400">
              <a:solidFill>
                <a:srgbClr val="000000"/>
              </a:solidFill>
              <a:latin typeface="Yu Gothic" panose="020B0400000000000000" charset="-128"/>
              <a:ea typeface="Yu Gothic" panose="020B0400000000000000" charset="-128"/>
              <a:cs typeface="9of4" panose="00000400000000000000" charset="0"/>
              <a:sym typeface="+mn-ea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11"/>
          <p:cNvSpPr txBox="1"/>
          <p:nvPr/>
        </p:nvSpPr>
        <p:spPr>
          <a:xfrm>
            <a:off x="851535" y="254635"/>
            <a:ext cx="1042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0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ナレージ共有会</a:t>
            </a:r>
            <a:r>
              <a:rPr lang="ja-JP" altLang="en-US" sz="20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のアンケート</a:t>
            </a:r>
            <a:endParaRPr lang="ja-JP" altLang="en-US" sz="200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sym typeface="+mn-ea"/>
            </a:endParaRPr>
          </a:p>
        </p:txBody>
      </p:sp>
      <p:pic>
        <p:nvPicPr>
          <p:cNvPr id="6" name="Picture 5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5791200" y="2980690"/>
          <a:ext cx="609600" cy="8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/>
          <p:nvPr/>
        </p:nvGraphicFramePr>
        <p:xfrm>
          <a:off x="5791200" y="2980690"/>
          <a:ext cx="60960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Yu Gothic" panose="020B0400000000000000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851535" y="967105"/>
            <a:ext cx="1042924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1400">
                <a:sym typeface="+mn-ea"/>
                <a:hlinkClick r:id="rId2" action="ppaction://hlinkfile"/>
              </a:rPr>
              <a:t>https://forms.office.com/r/gDmtCG42vu</a:t>
            </a:r>
            <a:endParaRPr lang="en-US" sz="1400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30" y="1614170"/>
            <a:ext cx="2301240" cy="232410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-635" y="3896360"/>
            <a:ext cx="12192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ja-JP" altLang="en-US" sz="40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</a:rPr>
              <a:t>ご清聴ありがとうございました。</a:t>
            </a:r>
            <a:endParaRPr lang="ja-JP" altLang="en-US" sz="400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</a:endParaRPr>
          </a:p>
        </p:txBody>
      </p:sp>
      <p:pic>
        <p:nvPicPr>
          <p:cNvPr id="3" name="Picture 2" descr="orei_wom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2970" y="843280"/>
            <a:ext cx="2765425" cy="2765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環境構築</a:t>
            </a:r>
            <a:endParaRPr lang="ja-JP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5" name="文本框 15"/>
          <p:cNvSpPr txBox="1"/>
          <p:nvPr/>
        </p:nvSpPr>
        <p:spPr>
          <a:xfrm>
            <a:off x="287632" y="274790"/>
            <a:ext cx="4648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0</a:t>
            </a:r>
            <a:r>
              <a:rPr lang="en-US" altLang="zh-CN" sz="1600" b="1" dirty="0">
                <a:solidFill>
                  <a:schemeClr val="bg1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</a:rPr>
              <a:t>3</a:t>
            </a:r>
            <a:endParaRPr lang="en-US" altLang="zh-CN" sz="1600" b="1" dirty="0">
              <a:solidFill>
                <a:schemeClr val="bg1"/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</a:endParaRPr>
          </a:p>
        </p:txBody>
      </p:sp>
      <p:sp>
        <p:nvSpPr>
          <p:cNvPr id="19" name="文本框 5"/>
          <p:cNvSpPr txBox="1"/>
          <p:nvPr/>
        </p:nvSpPr>
        <p:spPr>
          <a:xfrm>
            <a:off x="2058035" y="1887220"/>
            <a:ext cx="77044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lang="en-US" altLang="zh-CN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Ruby on Rails </a:t>
            </a:r>
            <a:r>
              <a:rPr lang="ja-JP" altLang="en-US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で実施</a:t>
            </a:r>
            <a:endParaRPr lang="ja-JP" altLang="en-US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2058035" y="3028315"/>
            <a:ext cx="77044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zh-CN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lang="en-US" alt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ECR</a:t>
            </a:r>
            <a:r>
              <a:rPr 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、</a:t>
            </a:r>
            <a:r>
              <a:rPr lang="en-US" alt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EB</a:t>
            </a:r>
            <a:r>
              <a:rPr 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、</a:t>
            </a:r>
            <a:r>
              <a:rPr lang="en-US" alt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EC2</a:t>
            </a:r>
            <a:r>
              <a:rPr 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、</a:t>
            </a:r>
            <a:r>
              <a:rPr lang="en-US" alt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RDS</a:t>
            </a:r>
            <a:r>
              <a:rPr 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、</a:t>
            </a:r>
            <a:r>
              <a:rPr lang="en-US" alt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Load Balancing</a:t>
            </a:r>
            <a:r>
              <a:rPr lang="ja-JP" altLang="en-US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、</a:t>
            </a:r>
            <a:r>
              <a:rPr lang="en-US" alt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auto scaling</a:t>
            </a:r>
            <a:r>
              <a:rPr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の整備</a:t>
            </a:r>
            <a:endParaRPr lang="en-US" altLang="ja-JP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  <p:sp>
        <p:nvSpPr>
          <p:cNvPr id="23" name="文本框 5"/>
          <p:cNvSpPr txBox="1"/>
          <p:nvPr/>
        </p:nvSpPr>
        <p:spPr>
          <a:xfrm>
            <a:off x="2058670" y="4148455"/>
            <a:ext cx="77038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zh-CN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</a:t>
            </a:r>
            <a:r>
              <a:rPr lang="en-US" alt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CircleCI</a:t>
            </a:r>
            <a:r>
              <a:rPr lang="ja-JP" altLang="en-US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の</a:t>
            </a:r>
            <a:r>
              <a:rPr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workflow の整備</a:t>
            </a:r>
            <a:endParaRPr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・テスト、ビルド</a:t>
            </a:r>
            <a:r>
              <a:rPr lang="ja-JP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、デプロイを実施</a:t>
            </a:r>
            <a:endParaRPr lang="ja-JP" dirty="0">
              <a:latin typeface="Yu Gothic" panose="020B0400000000000000" charset="-128"/>
              <a:ea typeface="Yu Gothic" panose="020B0400000000000000" charset="-128"/>
              <a:cs typeface="+mn-ea"/>
              <a:sym typeface="+mn-lt"/>
            </a:endParaRPr>
          </a:p>
        </p:txBody>
      </p:sp>
      <p:sp>
        <p:nvSpPr>
          <p:cNvPr id="36" name="文本框 17"/>
          <p:cNvSpPr txBox="1"/>
          <p:nvPr/>
        </p:nvSpPr>
        <p:spPr>
          <a:xfrm>
            <a:off x="2058035" y="1365885"/>
            <a:ext cx="7704455" cy="5219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800" dirty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Docker を用いた開発環境の構築</a:t>
            </a:r>
            <a:endParaRPr lang="ja-JP" altLang="en-US" sz="28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0" name="文本框 17"/>
          <p:cNvSpPr txBox="1"/>
          <p:nvPr/>
        </p:nvSpPr>
        <p:spPr>
          <a:xfrm>
            <a:off x="2058035" y="3584575"/>
            <a:ext cx="7704455" cy="565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94690">
              <a:lnSpc>
                <a:spcPct val="110000"/>
              </a:lnSpc>
            </a:pPr>
            <a:r>
              <a:rPr lang="en-US" altLang="zh-CN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CircleCI</a:t>
            </a:r>
            <a:r>
              <a:rPr lang="ja-JP" altLang="en-US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による自動デプロイ</a:t>
            </a:r>
            <a:endParaRPr lang="ja-JP" altLang="en-US" sz="28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grpSp>
        <p:nvGrpSpPr>
          <p:cNvPr id="11" name="组合 1"/>
          <p:cNvGrpSpPr/>
          <p:nvPr/>
        </p:nvGrpSpPr>
        <p:grpSpPr>
          <a:xfrm>
            <a:off x="851733" y="1502998"/>
            <a:ext cx="979170" cy="791210"/>
            <a:chOff x="3123" y="2798"/>
            <a:chExt cx="1542" cy="1246"/>
          </a:xfrm>
        </p:grpSpPr>
        <p:sp>
          <p:nvSpPr>
            <p:cNvPr id="12" name="菱形 23"/>
            <p:cNvSpPr/>
            <p:nvPr/>
          </p:nvSpPr>
          <p:spPr>
            <a:xfrm>
              <a:off x="3123" y="2798"/>
              <a:ext cx="1246" cy="1246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latin typeface="Yu Gothic" panose="020B0400000000000000" charset="-128"/>
                  <a:ea typeface="Yu Gothic" panose="020B0400000000000000" charset="-128"/>
                  <a:cs typeface="9of3" panose="00000400000000000000" charset="0"/>
                </a:rPr>
                <a:t>1</a:t>
              </a:r>
              <a:endParaRPr lang="en-US" altLang="zh-CN" sz="2400" b="1" dirty="0"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</a:endParaRPr>
            </a:p>
          </p:txBody>
        </p:sp>
        <p:sp>
          <p:nvSpPr>
            <p:cNvPr id="25" name="菱形 24"/>
            <p:cNvSpPr/>
            <p:nvPr/>
          </p:nvSpPr>
          <p:spPr>
            <a:xfrm>
              <a:off x="3419" y="2798"/>
              <a:ext cx="1246" cy="124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latin typeface="Yu Gothic" panose="020B0400000000000000" charset="-128"/>
                <a:ea typeface="Yu Gothic" panose="020B0400000000000000" charset="-128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51733" y="2636041"/>
            <a:ext cx="979170" cy="791210"/>
            <a:chOff x="3123" y="2798"/>
            <a:chExt cx="1542" cy="1246"/>
          </a:xfrm>
        </p:grpSpPr>
        <p:sp>
          <p:nvSpPr>
            <p:cNvPr id="28" name="菱形 27"/>
            <p:cNvSpPr/>
            <p:nvPr/>
          </p:nvSpPr>
          <p:spPr>
            <a:xfrm>
              <a:off x="3123" y="2798"/>
              <a:ext cx="1246" cy="1246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latin typeface="Yu Gothic" panose="020B0400000000000000" charset="-128"/>
                  <a:ea typeface="Yu Gothic" panose="020B0400000000000000" charset="-128"/>
                </a:rPr>
                <a:t>2</a:t>
              </a:r>
              <a:endParaRPr lang="en-US" altLang="zh-CN" sz="2400" b="1" dirty="0">
                <a:latin typeface="Yu Gothic" panose="020B0400000000000000" charset="-128"/>
                <a:ea typeface="Yu Gothic" panose="020B0400000000000000" charset="-128"/>
              </a:endParaRPr>
            </a:p>
          </p:txBody>
        </p:sp>
        <p:sp>
          <p:nvSpPr>
            <p:cNvPr id="29" name="菱形 28"/>
            <p:cNvSpPr/>
            <p:nvPr/>
          </p:nvSpPr>
          <p:spPr>
            <a:xfrm>
              <a:off x="3419" y="2798"/>
              <a:ext cx="1246" cy="124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latin typeface="Yu Gothic" panose="020B0400000000000000" charset="-128"/>
                <a:ea typeface="Yu Gothic" panose="020B0400000000000000" charset="-128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51733" y="3788134"/>
            <a:ext cx="979170" cy="791210"/>
            <a:chOff x="3123" y="2798"/>
            <a:chExt cx="1542" cy="1246"/>
          </a:xfrm>
        </p:grpSpPr>
        <p:sp>
          <p:nvSpPr>
            <p:cNvPr id="31" name="菱形 30"/>
            <p:cNvSpPr/>
            <p:nvPr/>
          </p:nvSpPr>
          <p:spPr>
            <a:xfrm>
              <a:off x="3123" y="2798"/>
              <a:ext cx="1246" cy="1246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latin typeface="Yu Gothic" panose="020B0400000000000000" charset="-128"/>
                  <a:ea typeface="Yu Gothic" panose="020B0400000000000000" charset="-128"/>
                </a:rPr>
                <a:t>3</a:t>
              </a:r>
              <a:endParaRPr lang="en-US" altLang="zh-CN" sz="2400" b="1" dirty="0">
                <a:latin typeface="Yu Gothic" panose="020B0400000000000000" charset="-128"/>
                <a:ea typeface="Yu Gothic" panose="020B0400000000000000" charset="-128"/>
              </a:endParaRPr>
            </a:p>
          </p:txBody>
        </p:sp>
        <p:sp>
          <p:nvSpPr>
            <p:cNvPr id="32" name="菱形 31"/>
            <p:cNvSpPr/>
            <p:nvPr/>
          </p:nvSpPr>
          <p:spPr>
            <a:xfrm>
              <a:off x="3419" y="2798"/>
              <a:ext cx="1246" cy="124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latin typeface="Yu Gothic" panose="020B0400000000000000" charset="-128"/>
                <a:ea typeface="Yu Gothic" panose="020B0400000000000000" charset="-128"/>
              </a:endParaRPr>
            </a:p>
          </p:txBody>
        </p:sp>
      </p:grpSp>
      <p:sp>
        <p:nvSpPr>
          <p:cNvPr id="13" name="文本框 17"/>
          <p:cNvSpPr txBox="1"/>
          <p:nvPr/>
        </p:nvSpPr>
        <p:spPr>
          <a:xfrm>
            <a:off x="2058035" y="2453640"/>
            <a:ext cx="7704455" cy="5651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94690">
              <a:lnSpc>
                <a:spcPct val="110000"/>
              </a:lnSpc>
            </a:pPr>
            <a:r>
              <a:rPr lang="en-US" altLang="zh-CN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AWS </a:t>
            </a:r>
            <a:r>
              <a:rPr lang="ja-JP" altLang="en-US" sz="2800" dirty="0">
                <a:latin typeface="Yu Gothic" panose="020B0400000000000000" charset="-128"/>
                <a:ea typeface="Yu Gothic" panose="020B0400000000000000" charset="-128"/>
                <a:cs typeface="+mn-ea"/>
                <a:sym typeface="+mn-lt"/>
              </a:rPr>
              <a:t>でのインフラ構築</a:t>
            </a:r>
            <a:endParaRPr lang="ja-JP" altLang="en-US" sz="28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使用した技術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3" name="Freeform 22"/>
          <p:cNvSpPr/>
          <p:nvPr/>
        </p:nvSpPr>
        <p:spPr bwMode="auto">
          <a:xfrm>
            <a:off x="6031638" y="2275888"/>
            <a:ext cx="1068388" cy="1281113"/>
          </a:xfrm>
          <a:custGeom>
            <a:avLst/>
            <a:gdLst>
              <a:gd name="T0" fmla="*/ 0 w 285"/>
              <a:gd name="T1" fmla="*/ 0 h 342"/>
              <a:gd name="T2" fmla="*/ 0 w 285"/>
              <a:gd name="T3" fmla="*/ 68 h 342"/>
              <a:gd name="T4" fmla="*/ 52 w 285"/>
              <a:gd name="T5" fmla="*/ 143 h 342"/>
              <a:gd name="T6" fmla="*/ 0 w 285"/>
              <a:gd name="T7" fmla="*/ 217 h 342"/>
              <a:gd name="T8" fmla="*/ 0 w 285"/>
              <a:gd name="T9" fmla="*/ 285 h 342"/>
              <a:gd name="T10" fmla="*/ 86 w 285"/>
              <a:gd name="T11" fmla="*/ 285 h 342"/>
              <a:gd name="T12" fmla="*/ 142 w 285"/>
              <a:gd name="T13" fmla="*/ 342 h 342"/>
              <a:gd name="T14" fmla="*/ 199 w 285"/>
              <a:gd name="T15" fmla="*/ 285 h 342"/>
              <a:gd name="T16" fmla="*/ 285 w 285"/>
              <a:gd name="T17" fmla="*/ 285 h 342"/>
              <a:gd name="T18" fmla="*/ 285 w 285"/>
              <a:gd name="T19" fmla="*/ 0 h 342"/>
              <a:gd name="T20" fmla="*/ 0 w 285"/>
              <a:gd name="T21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5" h="342">
                <a:moveTo>
                  <a:pt x="0" y="0"/>
                </a:moveTo>
                <a:cubicBezTo>
                  <a:pt x="0" y="68"/>
                  <a:pt x="0" y="68"/>
                  <a:pt x="0" y="68"/>
                </a:cubicBezTo>
                <a:cubicBezTo>
                  <a:pt x="30" y="79"/>
                  <a:pt x="52" y="108"/>
                  <a:pt x="52" y="143"/>
                </a:cubicBezTo>
                <a:cubicBezTo>
                  <a:pt x="52" y="177"/>
                  <a:pt x="30" y="206"/>
                  <a:pt x="0" y="217"/>
                </a:cubicBezTo>
                <a:cubicBezTo>
                  <a:pt x="0" y="285"/>
                  <a:pt x="0" y="285"/>
                  <a:pt x="0" y="285"/>
                </a:cubicBezTo>
                <a:cubicBezTo>
                  <a:pt x="86" y="285"/>
                  <a:pt x="86" y="285"/>
                  <a:pt x="86" y="285"/>
                </a:cubicBezTo>
                <a:cubicBezTo>
                  <a:pt x="86" y="316"/>
                  <a:pt x="111" y="342"/>
                  <a:pt x="142" y="342"/>
                </a:cubicBezTo>
                <a:cubicBezTo>
                  <a:pt x="173" y="342"/>
                  <a:pt x="199" y="316"/>
                  <a:pt x="199" y="285"/>
                </a:cubicBezTo>
                <a:cubicBezTo>
                  <a:pt x="285" y="285"/>
                  <a:pt x="285" y="285"/>
                  <a:pt x="285" y="285"/>
                </a:cubicBezTo>
                <a:cubicBezTo>
                  <a:pt x="285" y="0"/>
                  <a:pt x="285" y="0"/>
                  <a:pt x="28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24"/>
          <p:cNvSpPr/>
          <p:nvPr/>
        </p:nvSpPr>
        <p:spPr bwMode="auto">
          <a:xfrm>
            <a:off x="4858476" y="3234738"/>
            <a:ext cx="1068387" cy="1282700"/>
          </a:xfrm>
          <a:custGeom>
            <a:avLst/>
            <a:gdLst>
              <a:gd name="T0" fmla="*/ 285 w 285"/>
              <a:gd name="T1" fmla="*/ 124 h 342"/>
              <a:gd name="T2" fmla="*/ 285 w 285"/>
              <a:gd name="T3" fmla="*/ 57 h 342"/>
              <a:gd name="T4" fmla="*/ 199 w 285"/>
              <a:gd name="T5" fmla="*/ 57 h 342"/>
              <a:gd name="T6" fmla="*/ 142 w 285"/>
              <a:gd name="T7" fmla="*/ 0 h 342"/>
              <a:gd name="T8" fmla="*/ 86 w 285"/>
              <a:gd name="T9" fmla="*/ 57 h 342"/>
              <a:gd name="T10" fmla="*/ 0 w 285"/>
              <a:gd name="T11" fmla="*/ 57 h 342"/>
              <a:gd name="T12" fmla="*/ 0 w 285"/>
              <a:gd name="T13" fmla="*/ 342 h 342"/>
              <a:gd name="T14" fmla="*/ 285 w 285"/>
              <a:gd name="T15" fmla="*/ 342 h 342"/>
              <a:gd name="T16" fmla="*/ 285 w 285"/>
              <a:gd name="T17" fmla="*/ 274 h 342"/>
              <a:gd name="T18" fmla="*/ 233 w 285"/>
              <a:gd name="T19" fmla="*/ 199 h 342"/>
              <a:gd name="T20" fmla="*/ 285 w 285"/>
              <a:gd name="T21" fmla="*/ 124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5" h="342">
                <a:moveTo>
                  <a:pt x="285" y="124"/>
                </a:moveTo>
                <a:cubicBezTo>
                  <a:pt x="285" y="57"/>
                  <a:pt x="285" y="57"/>
                  <a:pt x="285" y="57"/>
                </a:cubicBezTo>
                <a:cubicBezTo>
                  <a:pt x="199" y="57"/>
                  <a:pt x="199" y="57"/>
                  <a:pt x="199" y="57"/>
                </a:cubicBezTo>
                <a:cubicBezTo>
                  <a:pt x="199" y="25"/>
                  <a:pt x="174" y="0"/>
                  <a:pt x="142" y="0"/>
                </a:cubicBezTo>
                <a:cubicBezTo>
                  <a:pt x="111" y="0"/>
                  <a:pt x="86" y="25"/>
                  <a:pt x="86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342"/>
                  <a:pt x="0" y="342"/>
                  <a:pt x="0" y="342"/>
                </a:cubicBezTo>
                <a:cubicBezTo>
                  <a:pt x="285" y="342"/>
                  <a:pt x="285" y="342"/>
                  <a:pt x="285" y="342"/>
                </a:cubicBezTo>
                <a:cubicBezTo>
                  <a:pt x="285" y="274"/>
                  <a:pt x="285" y="274"/>
                  <a:pt x="285" y="274"/>
                </a:cubicBezTo>
                <a:cubicBezTo>
                  <a:pt x="255" y="263"/>
                  <a:pt x="233" y="234"/>
                  <a:pt x="233" y="199"/>
                </a:cubicBezTo>
                <a:cubicBezTo>
                  <a:pt x="233" y="165"/>
                  <a:pt x="255" y="136"/>
                  <a:pt x="285" y="1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25"/>
          <p:cNvSpPr/>
          <p:nvPr/>
        </p:nvSpPr>
        <p:spPr bwMode="auto">
          <a:xfrm>
            <a:off x="4858476" y="2275888"/>
            <a:ext cx="1277937" cy="1068388"/>
          </a:xfrm>
          <a:custGeom>
            <a:avLst/>
            <a:gdLst>
              <a:gd name="T0" fmla="*/ 217 w 341"/>
              <a:gd name="T1" fmla="*/ 285 h 285"/>
              <a:gd name="T2" fmla="*/ 285 w 341"/>
              <a:gd name="T3" fmla="*/ 285 h 285"/>
              <a:gd name="T4" fmla="*/ 285 w 341"/>
              <a:gd name="T5" fmla="*/ 199 h 285"/>
              <a:gd name="T6" fmla="*/ 341 w 341"/>
              <a:gd name="T7" fmla="*/ 143 h 285"/>
              <a:gd name="T8" fmla="*/ 285 w 341"/>
              <a:gd name="T9" fmla="*/ 86 h 285"/>
              <a:gd name="T10" fmla="*/ 285 w 341"/>
              <a:gd name="T11" fmla="*/ 0 h 285"/>
              <a:gd name="T12" fmla="*/ 0 w 341"/>
              <a:gd name="T13" fmla="*/ 0 h 285"/>
              <a:gd name="T14" fmla="*/ 0 w 341"/>
              <a:gd name="T15" fmla="*/ 285 h 285"/>
              <a:gd name="T16" fmla="*/ 68 w 341"/>
              <a:gd name="T17" fmla="*/ 285 h 285"/>
              <a:gd name="T18" fmla="*/ 142 w 341"/>
              <a:gd name="T19" fmla="*/ 233 h 285"/>
              <a:gd name="T20" fmla="*/ 217 w 341"/>
              <a:gd name="T21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1" h="285">
                <a:moveTo>
                  <a:pt x="217" y="285"/>
                </a:moveTo>
                <a:cubicBezTo>
                  <a:pt x="285" y="285"/>
                  <a:pt x="285" y="285"/>
                  <a:pt x="285" y="285"/>
                </a:cubicBezTo>
                <a:cubicBezTo>
                  <a:pt x="285" y="199"/>
                  <a:pt x="285" y="199"/>
                  <a:pt x="285" y="199"/>
                </a:cubicBezTo>
                <a:cubicBezTo>
                  <a:pt x="316" y="199"/>
                  <a:pt x="341" y="174"/>
                  <a:pt x="341" y="143"/>
                </a:cubicBezTo>
                <a:cubicBezTo>
                  <a:pt x="341" y="111"/>
                  <a:pt x="316" y="86"/>
                  <a:pt x="285" y="86"/>
                </a:cubicBezTo>
                <a:cubicBezTo>
                  <a:pt x="285" y="0"/>
                  <a:pt x="285" y="0"/>
                  <a:pt x="28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5"/>
                  <a:pt x="0" y="285"/>
                  <a:pt x="0" y="285"/>
                </a:cubicBezTo>
                <a:cubicBezTo>
                  <a:pt x="68" y="285"/>
                  <a:pt x="68" y="285"/>
                  <a:pt x="68" y="285"/>
                </a:cubicBezTo>
                <a:cubicBezTo>
                  <a:pt x="79" y="255"/>
                  <a:pt x="108" y="233"/>
                  <a:pt x="142" y="233"/>
                </a:cubicBezTo>
                <a:cubicBezTo>
                  <a:pt x="177" y="233"/>
                  <a:pt x="206" y="255"/>
                  <a:pt x="217" y="28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5"/>
          <p:cNvSpPr/>
          <p:nvPr/>
        </p:nvSpPr>
        <p:spPr>
          <a:xfrm>
            <a:off x="5074456" y="2530230"/>
            <a:ext cx="636425" cy="450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6"/>
          <p:cNvSpPr/>
          <p:nvPr/>
        </p:nvSpPr>
        <p:spPr>
          <a:xfrm>
            <a:off x="6307895" y="2535802"/>
            <a:ext cx="636425" cy="450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7"/>
          <p:cNvSpPr/>
          <p:nvPr/>
        </p:nvSpPr>
        <p:spPr>
          <a:xfrm>
            <a:off x="5074455" y="3758161"/>
            <a:ext cx="636425" cy="450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17"/>
          <p:cNvSpPr txBox="1"/>
          <p:nvPr/>
        </p:nvSpPr>
        <p:spPr>
          <a:xfrm>
            <a:off x="546735" y="1236345"/>
            <a:ext cx="3873500" cy="5219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800" dirty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開発</a:t>
            </a:r>
            <a:endParaRPr lang="ja-JP" altLang="en-US" sz="28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9" name="文本框 17"/>
          <p:cNvSpPr txBox="1"/>
          <p:nvPr/>
        </p:nvSpPr>
        <p:spPr>
          <a:xfrm>
            <a:off x="7811770" y="2205355"/>
            <a:ext cx="3873500" cy="5219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800" dirty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CI</a:t>
            </a:r>
            <a:r>
              <a:rPr lang="ja-JP" altLang="en-US" sz="2800" dirty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シール</a:t>
            </a:r>
            <a:endParaRPr lang="ja-JP" altLang="en-US" sz="28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38" name="文本框 17"/>
          <p:cNvSpPr txBox="1"/>
          <p:nvPr/>
        </p:nvSpPr>
        <p:spPr>
          <a:xfrm>
            <a:off x="7811770" y="3757930"/>
            <a:ext cx="3873500" cy="5219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800" dirty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インフラ</a:t>
            </a:r>
            <a:endParaRPr lang="ja-JP" altLang="en-US" sz="28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644525" y="1758315"/>
            <a:ext cx="27768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Ruby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　3.2.0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Ruby on Rails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　7.0.4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MySQL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　5.7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Docker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　20.10.8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7951470" y="2820035"/>
            <a:ext cx="27768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CircleCI</a:t>
            </a:r>
            <a:endParaRPr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8017510" y="4279900"/>
            <a:ext cx="36677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AWS </a:t>
            </a:r>
            <a:endParaRPr lang="en-US" altLang="ja-JP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　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ECR</a:t>
            </a:r>
            <a:endParaRPr lang="en-US" altLang="ja-JP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　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EB</a:t>
            </a:r>
            <a:endParaRPr lang="en-US" altLang="ja-JP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   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EC2</a:t>
            </a:r>
            <a:endParaRPr lang="en-US" altLang="ja-JP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　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RDS</a:t>
            </a:r>
            <a:endParaRPr lang="en-US" altLang="ja-JP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　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Load Balancing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、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auto scaling</a:t>
            </a:r>
            <a:endParaRPr lang="en-US" altLang="ja-JP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3" name="Freeform 23"/>
          <p:cNvSpPr/>
          <p:nvPr/>
        </p:nvSpPr>
        <p:spPr bwMode="auto">
          <a:xfrm>
            <a:off x="5818913" y="3449051"/>
            <a:ext cx="1281113" cy="1068387"/>
          </a:xfrm>
          <a:custGeom>
            <a:avLst/>
            <a:gdLst>
              <a:gd name="T0" fmla="*/ 274 w 342"/>
              <a:gd name="T1" fmla="*/ 0 h 285"/>
              <a:gd name="T2" fmla="*/ 199 w 342"/>
              <a:gd name="T3" fmla="*/ 52 h 285"/>
              <a:gd name="T4" fmla="*/ 124 w 342"/>
              <a:gd name="T5" fmla="*/ 0 h 285"/>
              <a:gd name="T6" fmla="*/ 57 w 342"/>
              <a:gd name="T7" fmla="*/ 0 h 285"/>
              <a:gd name="T8" fmla="*/ 57 w 342"/>
              <a:gd name="T9" fmla="*/ 86 h 285"/>
              <a:gd name="T10" fmla="*/ 0 w 342"/>
              <a:gd name="T11" fmla="*/ 142 h 285"/>
              <a:gd name="T12" fmla="*/ 57 w 342"/>
              <a:gd name="T13" fmla="*/ 199 h 285"/>
              <a:gd name="T14" fmla="*/ 57 w 342"/>
              <a:gd name="T15" fmla="*/ 285 h 285"/>
              <a:gd name="T16" fmla="*/ 342 w 342"/>
              <a:gd name="T17" fmla="*/ 285 h 285"/>
              <a:gd name="T18" fmla="*/ 342 w 342"/>
              <a:gd name="T19" fmla="*/ 0 h 285"/>
              <a:gd name="T20" fmla="*/ 274 w 342"/>
              <a:gd name="T21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2" h="285">
                <a:moveTo>
                  <a:pt x="274" y="0"/>
                </a:moveTo>
                <a:cubicBezTo>
                  <a:pt x="263" y="30"/>
                  <a:pt x="234" y="52"/>
                  <a:pt x="199" y="52"/>
                </a:cubicBezTo>
                <a:cubicBezTo>
                  <a:pt x="165" y="52"/>
                  <a:pt x="136" y="30"/>
                  <a:pt x="124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86"/>
                  <a:pt x="57" y="86"/>
                  <a:pt x="57" y="86"/>
                </a:cubicBezTo>
                <a:cubicBezTo>
                  <a:pt x="25" y="86"/>
                  <a:pt x="0" y="111"/>
                  <a:pt x="0" y="142"/>
                </a:cubicBezTo>
                <a:cubicBezTo>
                  <a:pt x="0" y="173"/>
                  <a:pt x="25" y="199"/>
                  <a:pt x="57" y="199"/>
                </a:cubicBezTo>
                <a:cubicBezTo>
                  <a:pt x="57" y="285"/>
                  <a:pt x="57" y="285"/>
                  <a:pt x="57" y="285"/>
                </a:cubicBezTo>
                <a:cubicBezTo>
                  <a:pt x="342" y="285"/>
                  <a:pt x="342" y="285"/>
                  <a:pt x="342" y="285"/>
                </a:cubicBezTo>
                <a:cubicBezTo>
                  <a:pt x="342" y="0"/>
                  <a:pt x="342" y="0"/>
                  <a:pt x="342" y="0"/>
                </a:cubicBezTo>
                <a:lnTo>
                  <a:pt x="27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8"/>
          <p:cNvSpPr/>
          <p:nvPr/>
        </p:nvSpPr>
        <p:spPr>
          <a:xfrm>
            <a:off x="6250875" y="3758161"/>
            <a:ext cx="636425" cy="450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17"/>
          <p:cNvSpPr txBox="1"/>
          <p:nvPr/>
        </p:nvSpPr>
        <p:spPr>
          <a:xfrm>
            <a:off x="546735" y="3757930"/>
            <a:ext cx="3873500" cy="5219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8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バージョン管理シール</a:t>
            </a:r>
            <a:endParaRPr lang="en-US" altLang="ja-JP" sz="28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686435" y="4372610"/>
            <a:ext cx="27768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sym typeface="+mn-ea"/>
              </a:rPr>
              <a:t>・</a:t>
            </a:r>
            <a:r>
              <a:rPr lang="en-US" sz="1600">
                <a:latin typeface="Yu Gothic" panose="020B0400000000000000" charset="-128"/>
                <a:ea typeface="Yu Gothic" panose="020B0400000000000000" charset="-128"/>
                <a:sym typeface="+mn-ea"/>
              </a:rPr>
              <a:t>GitHub</a:t>
            </a:r>
            <a:endParaRPr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AWS Elastic Container Registry</a:t>
            </a:r>
            <a:r>
              <a:rPr lang="ja-JP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（</a:t>
            </a:r>
            <a:r>
              <a:rPr lang="en-US" altLang="ja-JP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ECR</a:t>
            </a:r>
            <a:r>
              <a:rPr lang="ja-JP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）</a:t>
            </a:r>
            <a:endParaRPr lang="ja-JP" altLang="en-US" sz="28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36" name="文本框 17"/>
          <p:cNvSpPr txBox="1"/>
          <p:nvPr/>
        </p:nvSpPr>
        <p:spPr>
          <a:xfrm>
            <a:off x="546735" y="1236345"/>
            <a:ext cx="10734675" cy="5219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800" dirty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コンテナサービス</a:t>
            </a:r>
            <a:endParaRPr lang="ja-JP" altLang="en-US" sz="28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644525" y="1758315"/>
            <a:ext cx="1063688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・フルマネージドな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Docker container registry 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サービス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2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Docker 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コンテナイメージを簡単に保存、共有、管理、デプロイ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ができる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2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・Amazon 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Elastic Container Service(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ECS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)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、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Elastic Kubernetes Service(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EKS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)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、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Elastic Beanstalk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および</a:t>
            </a:r>
            <a:r>
              <a:rPr lang="en-US" alt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Amazon Lambda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に統合されているため、開発から本番までのワークフローを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簡単にでき</a:t>
            </a: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る</a:t>
            </a:r>
            <a:endParaRPr lang="ja-JP" altLang="en-US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AWS Elastic Beanstalk</a:t>
            </a:r>
            <a:r>
              <a:rPr lang="ja-JP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（</a:t>
            </a:r>
            <a:r>
              <a:rPr lang="en-US" altLang="ja-JP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EB</a:t>
            </a:r>
            <a:r>
              <a:rPr lang="ja-JP" alt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  <a:sym typeface="+mn-ea"/>
              </a:rPr>
              <a:t>）</a:t>
            </a:r>
            <a:endParaRPr lang="ja-JP" altLang="en-US" sz="2800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  <a:sym typeface="+mn-ea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sp>
        <p:nvSpPr>
          <p:cNvPr id="2" name="文本框 17"/>
          <p:cNvSpPr txBox="1"/>
          <p:nvPr/>
        </p:nvSpPr>
        <p:spPr>
          <a:xfrm>
            <a:off x="546735" y="1236345"/>
            <a:ext cx="10734675" cy="5219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800" dirty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自動デプロイ化</a:t>
            </a:r>
            <a:r>
              <a:rPr lang="ja-JP" altLang="en-US" sz="2800" dirty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サービス</a:t>
            </a:r>
            <a:endParaRPr lang="ja-JP" altLang="en-US" sz="2800" dirty="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44525" y="1758315"/>
            <a:ext cx="106368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</a:t>
            </a:r>
            <a:r>
              <a:rPr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アプリケーションのデプロイと管理を簡単にする AWSサービス</a:t>
            </a:r>
            <a:endParaRPr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250000"/>
              </a:lnSpc>
            </a:pPr>
            <a:r>
              <a:rPr lang="ja-JP" altLang="en-US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・アプリケーションのコードをアップロードするだけで、</a:t>
            </a:r>
            <a:r>
              <a:rPr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リソースのプロビジョニング、ロードバランシング、オートスケーリング、モニタリングなどの細かい作業はサービスが自動的に処理</a:t>
            </a:r>
            <a:endParaRPr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250000"/>
              </a:lnSpc>
            </a:pPr>
            <a:r>
              <a:rPr 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・Amazon Elastic Compute Cloud (EC2)、AWS Auto Scaling、Elastic Load Balancing (ELB) などの主要な AWS のサービスが使用されて</a:t>
            </a:r>
            <a:endParaRPr lang="ja-JP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>
              <a:lnSpc>
                <a:spcPct val="250000"/>
              </a:lnSpc>
            </a:pPr>
            <a:r>
              <a:rPr 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・多くのプラットフォームのサポート</a:t>
            </a:r>
            <a:r>
              <a:rPr lang="ja-JP"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：Java、.NET、PHP、Node.js、Python、Ruby、Go、Dockerなど一般的に使われている</a:t>
            </a:r>
            <a:endParaRPr lang="ja-JP" sz="16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8" name="Elbow Connector 47"/>
          <p:cNvCxnSpPr>
            <a:stCxn id="51" idx="3"/>
            <a:endCxn id="108" idx="1"/>
          </p:cNvCxnSpPr>
          <p:nvPr/>
        </p:nvCxnSpPr>
        <p:spPr>
          <a:xfrm flipV="1">
            <a:off x="1348740" y="2747645"/>
            <a:ext cx="1135380" cy="1438275"/>
          </a:xfrm>
          <a:prstGeom prst="bentConnector3">
            <a:avLst>
              <a:gd name="adj1" fmla="val 35850"/>
            </a:avLst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文本框 11"/>
          <p:cNvSpPr txBox="1"/>
          <p:nvPr/>
        </p:nvSpPr>
        <p:spPr>
          <a:xfrm>
            <a:off x="851535" y="182245"/>
            <a:ext cx="1042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</a:rPr>
              <a:t>プロジェクト</a:t>
            </a:r>
            <a:r>
              <a:rPr lang="ja-JP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anose="020B0400000000000000" charset="-128"/>
                <a:ea typeface="Yu Gothic" panose="020B0400000000000000" charset="-128"/>
                <a:cs typeface="9of3" panose="00000400000000000000" charset="0"/>
              </a:rPr>
              <a:t>デプロイフローチャート</a:t>
            </a:r>
            <a:endParaRPr lang="ja-JP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anose="020B0400000000000000" charset="-128"/>
              <a:ea typeface="Yu Gothic" panose="020B0400000000000000" charset="-128"/>
              <a:cs typeface="9of3" panose="00000400000000000000" charset="0"/>
            </a:endParaRPr>
          </a:p>
        </p:txBody>
      </p:sp>
      <p:pic>
        <p:nvPicPr>
          <p:cNvPr id="37" name="Picture 36" descr="kisspng-cloud-computing-logo-dedicated-hosting-service-clouds-5ab45ad17689d4.902925251521769169485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93675"/>
            <a:ext cx="662940" cy="459740"/>
          </a:xfrm>
          <a:prstGeom prst="rect">
            <a:avLst/>
          </a:prstGeom>
        </p:spPr>
      </p:pic>
      <p:pic>
        <p:nvPicPr>
          <p:cNvPr id="2" name="Picture 1" descr="C:\Users\Hnin Hnin Yu\Downloads\icons8-developer-66 (1).pngicons8-developer-66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6723" y="1903095"/>
            <a:ext cx="837565" cy="838200"/>
          </a:xfrm>
          <a:prstGeom prst="rect">
            <a:avLst/>
          </a:prstGeom>
        </p:spPr>
      </p:pic>
      <p:pic>
        <p:nvPicPr>
          <p:cNvPr id="43" name="Picture 42" descr="icons8-git-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3982720"/>
            <a:ext cx="406400" cy="40640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stCxn id="2" idx="2"/>
            <a:endCxn id="51" idx="0"/>
          </p:cNvCxnSpPr>
          <p:nvPr/>
        </p:nvCxnSpPr>
        <p:spPr>
          <a:xfrm flipH="1">
            <a:off x="864870" y="2741295"/>
            <a:ext cx="1270" cy="11563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1" name="Rectangles 50"/>
          <p:cNvSpPr/>
          <p:nvPr/>
        </p:nvSpPr>
        <p:spPr>
          <a:xfrm>
            <a:off x="381000" y="3897630"/>
            <a:ext cx="967740" cy="576580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Rectangles 51"/>
          <p:cNvSpPr/>
          <p:nvPr/>
        </p:nvSpPr>
        <p:spPr>
          <a:xfrm>
            <a:off x="2146300" y="2077720"/>
            <a:ext cx="2164715" cy="3689985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5" y="3739515"/>
            <a:ext cx="314960" cy="3130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470" y="1934845"/>
            <a:ext cx="336550" cy="338455"/>
          </a:xfrm>
          <a:prstGeom prst="rect">
            <a:avLst/>
          </a:prstGeom>
        </p:spPr>
      </p:pic>
      <p:sp>
        <p:nvSpPr>
          <p:cNvPr id="55" name="Rectangles 54"/>
          <p:cNvSpPr/>
          <p:nvPr/>
        </p:nvSpPr>
        <p:spPr>
          <a:xfrm>
            <a:off x="5358765" y="2313940"/>
            <a:ext cx="1800225" cy="8629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Yu Gothic Medium" panose="020B0500000000000000" charset="-128"/>
              <a:ea typeface="Yu Gothic Medium" panose="020B0500000000000000" charset="-128"/>
            </a:endParaRPr>
          </a:p>
        </p:txBody>
      </p:sp>
      <p:sp>
        <p:nvSpPr>
          <p:cNvPr id="56" name="Rectangles 55"/>
          <p:cNvSpPr/>
          <p:nvPr/>
        </p:nvSpPr>
        <p:spPr>
          <a:xfrm>
            <a:off x="5788660" y="2548890"/>
            <a:ext cx="1024255" cy="502920"/>
          </a:xfrm>
          <a:prstGeom prst="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ja-JP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" panose="020B0400000000000000" charset="-128"/>
                <a:ea typeface="Yu Gothic" panose="020B0400000000000000" charset="-128"/>
              </a:rPr>
              <a:t>テスト</a:t>
            </a:r>
            <a:endParaRPr lang="ja-JP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" panose="020B0400000000000000" charset="-128"/>
              <a:ea typeface="Yu Gothic" panose="020B0400000000000000" charset="-128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060" y="2379980"/>
            <a:ext cx="462915" cy="3600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385" y="2098675"/>
            <a:ext cx="265430" cy="288925"/>
          </a:xfrm>
          <a:prstGeom prst="rect">
            <a:avLst/>
          </a:prstGeom>
        </p:spPr>
      </p:pic>
      <p:sp>
        <p:nvSpPr>
          <p:cNvPr id="59" name="Rectangles 58"/>
          <p:cNvSpPr/>
          <p:nvPr/>
        </p:nvSpPr>
        <p:spPr>
          <a:xfrm>
            <a:off x="5377815" y="3435350"/>
            <a:ext cx="1800225" cy="8629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Yu Gothic Medium" panose="020B0500000000000000" charset="-128"/>
              <a:ea typeface="Yu Gothic Medium" panose="020B0500000000000000" charset="-128"/>
            </a:endParaRPr>
          </a:p>
        </p:txBody>
      </p:sp>
      <p:sp>
        <p:nvSpPr>
          <p:cNvPr id="60" name="Rectangles 59"/>
          <p:cNvSpPr/>
          <p:nvPr/>
        </p:nvSpPr>
        <p:spPr>
          <a:xfrm>
            <a:off x="5788660" y="3658870"/>
            <a:ext cx="1023620" cy="502920"/>
          </a:xfrm>
          <a:prstGeom prst="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ja-JP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" panose="020B0400000000000000" charset="-128"/>
                <a:ea typeface="Yu Gothic" panose="020B0400000000000000" charset="-128"/>
              </a:rPr>
              <a:t>ビルド、</a:t>
            </a:r>
            <a:endParaRPr lang="ja-JP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" panose="020B0400000000000000" charset="-128"/>
              <a:ea typeface="Yu Gothic" panose="020B0400000000000000" charset="-128"/>
            </a:endParaRPr>
          </a:p>
          <a:p>
            <a:pPr algn="ctr">
              <a:lnSpc>
                <a:spcPct val="130000"/>
              </a:lnSpc>
            </a:pPr>
            <a:r>
              <a:rPr lang="ja-JP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" panose="020B0400000000000000" charset="-128"/>
                <a:ea typeface="Yu Gothic" panose="020B0400000000000000" charset="-128"/>
              </a:rPr>
              <a:t>プッシュ</a:t>
            </a:r>
            <a:endParaRPr lang="ja-JP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" panose="020B0400000000000000" charset="-128"/>
              <a:ea typeface="Yu Gothic" panose="020B0400000000000000" charset="-128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060" y="3467100"/>
            <a:ext cx="462915" cy="36004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385" y="3314700"/>
            <a:ext cx="265430" cy="288925"/>
          </a:xfrm>
          <a:prstGeom prst="rect">
            <a:avLst/>
          </a:prstGeom>
        </p:spPr>
      </p:pic>
      <p:sp>
        <p:nvSpPr>
          <p:cNvPr id="63" name="Rectangles 62"/>
          <p:cNvSpPr/>
          <p:nvPr/>
        </p:nvSpPr>
        <p:spPr>
          <a:xfrm>
            <a:off x="5381625" y="4507865"/>
            <a:ext cx="1800225" cy="8629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Yu Gothic Medium" panose="020B0500000000000000" charset="-128"/>
              <a:ea typeface="Yu Gothic Medium" panose="020B0500000000000000" charset="-128"/>
            </a:endParaRPr>
          </a:p>
        </p:txBody>
      </p:sp>
      <p:sp>
        <p:nvSpPr>
          <p:cNvPr id="64" name="Rectangles 63"/>
          <p:cNvSpPr/>
          <p:nvPr/>
        </p:nvSpPr>
        <p:spPr>
          <a:xfrm>
            <a:off x="5796280" y="4707890"/>
            <a:ext cx="1015365" cy="502920"/>
          </a:xfrm>
          <a:prstGeom prst="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ja-JP" altLang="en-US" sz="120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デプロイ</a:t>
            </a:r>
            <a:endParaRPr lang="ja-JP" altLang="en-US" sz="1200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920" y="4516120"/>
            <a:ext cx="462915" cy="36004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385" y="4379595"/>
            <a:ext cx="265430" cy="288925"/>
          </a:xfrm>
          <a:prstGeom prst="rect">
            <a:avLst/>
          </a:prstGeom>
        </p:spPr>
      </p:pic>
      <p:cxnSp>
        <p:nvCxnSpPr>
          <p:cNvPr id="67" name="Straight Arrow Connector 66"/>
          <p:cNvCxnSpPr>
            <a:stCxn id="108" idx="3"/>
            <a:endCxn id="55" idx="1"/>
          </p:cNvCxnSpPr>
          <p:nvPr/>
        </p:nvCxnSpPr>
        <p:spPr>
          <a:xfrm flipV="1">
            <a:off x="3973830" y="2745740"/>
            <a:ext cx="1384935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9" idx="3"/>
            <a:endCxn id="59" idx="1"/>
          </p:cNvCxnSpPr>
          <p:nvPr/>
        </p:nvCxnSpPr>
        <p:spPr>
          <a:xfrm flipV="1">
            <a:off x="3973830" y="3867150"/>
            <a:ext cx="140398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10" idx="3"/>
            <a:endCxn id="63" idx="1"/>
          </p:cNvCxnSpPr>
          <p:nvPr/>
        </p:nvCxnSpPr>
        <p:spPr>
          <a:xfrm>
            <a:off x="3973830" y="4939030"/>
            <a:ext cx="140779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5" idx="1"/>
            <a:endCxn id="109" idx="3"/>
          </p:cNvCxnSpPr>
          <p:nvPr/>
        </p:nvCxnSpPr>
        <p:spPr>
          <a:xfrm flipH="1">
            <a:off x="3973830" y="2745740"/>
            <a:ext cx="1384935" cy="112522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9" idx="1"/>
            <a:endCxn id="110" idx="3"/>
          </p:cNvCxnSpPr>
          <p:nvPr/>
        </p:nvCxnSpPr>
        <p:spPr>
          <a:xfrm flipH="1">
            <a:off x="3973830" y="3867150"/>
            <a:ext cx="1403985" cy="10718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3" name="Rectangles 72"/>
          <p:cNvSpPr/>
          <p:nvPr/>
        </p:nvSpPr>
        <p:spPr>
          <a:xfrm>
            <a:off x="8006080" y="2077720"/>
            <a:ext cx="3879850" cy="3689985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2880" y="1973580"/>
            <a:ext cx="512445" cy="299720"/>
          </a:xfrm>
          <a:prstGeom prst="rect">
            <a:avLst/>
          </a:prstGeom>
        </p:spPr>
      </p:pic>
      <p:sp>
        <p:nvSpPr>
          <p:cNvPr id="75" name="Rectangles 74"/>
          <p:cNvSpPr/>
          <p:nvPr/>
        </p:nvSpPr>
        <p:spPr>
          <a:xfrm>
            <a:off x="8315325" y="2491740"/>
            <a:ext cx="3226435" cy="202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Yu Gothic Medium" panose="020B0500000000000000" charset="-128"/>
              <a:ea typeface="Yu Gothic Medium" panose="020B0500000000000000" charset="-128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7695" y="2372360"/>
            <a:ext cx="300990" cy="271145"/>
          </a:xfrm>
          <a:prstGeom prst="rect">
            <a:avLst/>
          </a:prstGeom>
        </p:spPr>
      </p:pic>
      <p:sp>
        <p:nvSpPr>
          <p:cNvPr id="77" name="Rectangles 76"/>
          <p:cNvSpPr/>
          <p:nvPr/>
        </p:nvSpPr>
        <p:spPr>
          <a:xfrm>
            <a:off x="8491220" y="2800985"/>
            <a:ext cx="1467485" cy="157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Yu Gothic Medium" panose="020B0500000000000000" charset="-128"/>
              <a:ea typeface="Yu Gothic Medium" panose="020B0500000000000000" charset="-128"/>
            </a:endParaRPr>
          </a:p>
        </p:txBody>
      </p:sp>
      <p:sp>
        <p:nvSpPr>
          <p:cNvPr id="78" name="Rectangles 77"/>
          <p:cNvSpPr/>
          <p:nvPr/>
        </p:nvSpPr>
        <p:spPr>
          <a:xfrm>
            <a:off x="8858885" y="2980690"/>
            <a:ext cx="734695" cy="49466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" panose="020B0400000000000000" charset="-128"/>
                <a:ea typeface="Yu Gothic" panose="020B0400000000000000" charset="-128"/>
              </a:rPr>
              <a:t>Forward Web</a:t>
            </a:r>
            <a:endParaRPr lang="en-US" sz="1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8857615" y="3658870"/>
            <a:ext cx="734695" cy="5784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" panose="020B0400000000000000" charset="-128"/>
                <a:ea typeface="Yu Gothic" panose="020B0400000000000000" charset="-128"/>
              </a:rPr>
              <a:t>イメージ実施</a:t>
            </a:r>
            <a:endParaRPr lang="ja-JP" altLang="en-US" sz="1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82" name="Rectangles 81"/>
          <p:cNvSpPr/>
          <p:nvPr/>
        </p:nvSpPr>
        <p:spPr>
          <a:xfrm>
            <a:off x="10289540" y="3412490"/>
            <a:ext cx="1043940" cy="9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Yu Gothic Medium" panose="020B0500000000000000" charset="-128"/>
              <a:ea typeface="Yu Gothic Medium" panose="020B0500000000000000" charset="-128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10464165" y="3663950"/>
            <a:ext cx="687070" cy="5638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" panose="020B0400000000000000" charset="-128"/>
                <a:ea typeface="Yu Gothic" panose="020B0400000000000000" charset="-128"/>
              </a:rPr>
              <a:t>DB</a:t>
            </a:r>
            <a:endParaRPr 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" panose="020B0400000000000000" charset="-128"/>
              <a:ea typeface="Yu Gothic" panose="020B0400000000000000" charset="-128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6190" y="3273425"/>
            <a:ext cx="250190" cy="2641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1045" y="2643505"/>
            <a:ext cx="241935" cy="26543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6380" y="3557270"/>
            <a:ext cx="227330" cy="219075"/>
          </a:xfrm>
          <a:prstGeom prst="rect">
            <a:avLst/>
          </a:prstGeom>
        </p:spPr>
      </p:pic>
      <p:sp>
        <p:nvSpPr>
          <p:cNvPr id="90" name="Rectangles 89"/>
          <p:cNvSpPr/>
          <p:nvPr/>
        </p:nvSpPr>
        <p:spPr>
          <a:xfrm>
            <a:off x="8300085" y="4707890"/>
            <a:ext cx="1856740" cy="83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Yu Gothic Medium" panose="020B0500000000000000" charset="-128"/>
              <a:ea typeface="Yu Gothic Medium" panose="020B0500000000000000" charset="-128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9440" y="4608195"/>
            <a:ext cx="263525" cy="267970"/>
          </a:xfrm>
          <a:prstGeom prst="rect">
            <a:avLst/>
          </a:prstGeom>
        </p:spPr>
      </p:pic>
      <p:sp>
        <p:nvSpPr>
          <p:cNvPr id="92" name="Rectangles 91"/>
          <p:cNvSpPr/>
          <p:nvPr/>
        </p:nvSpPr>
        <p:spPr>
          <a:xfrm>
            <a:off x="8644890" y="4931410"/>
            <a:ext cx="1166495" cy="389890"/>
          </a:xfrm>
          <a:prstGeom prst="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" panose="020B0400000000000000" charset="-128"/>
                <a:ea typeface="Yu Gothic" panose="020B0400000000000000" charset="-128"/>
              </a:rPr>
              <a:t>イメージ</a:t>
            </a:r>
            <a:endParaRPr lang="ja-JP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" panose="020B0400000000000000" charset="-128"/>
              <a:ea typeface="Yu Gothic" panose="020B0400000000000000" charset="-128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495" y="4801235"/>
            <a:ext cx="354965" cy="27622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26805" y="2908935"/>
            <a:ext cx="262255" cy="22352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6805" y="3549650"/>
            <a:ext cx="306705" cy="238760"/>
          </a:xfrm>
          <a:prstGeom prst="rect">
            <a:avLst/>
          </a:prstGeom>
        </p:spPr>
      </p:pic>
      <p:cxnSp>
        <p:nvCxnSpPr>
          <p:cNvPr id="96" name="Elbow Connector 95"/>
          <p:cNvCxnSpPr>
            <a:stCxn id="59" idx="3"/>
            <a:endCxn id="90" idx="1"/>
          </p:cNvCxnSpPr>
          <p:nvPr/>
        </p:nvCxnSpPr>
        <p:spPr>
          <a:xfrm>
            <a:off x="7178040" y="3867150"/>
            <a:ext cx="1122045" cy="1259205"/>
          </a:xfrm>
          <a:prstGeom prst="bentConnector3">
            <a:avLst>
              <a:gd name="adj1" fmla="val 50028"/>
            </a:avLst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63" idx="2"/>
            <a:endCxn id="92" idx="2"/>
          </p:cNvCxnSpPr>
          <p:nvPr/>
        </p:nvCxnSpPr>
        <p:spPr>
          <a:xfrm rot="5400000" flipH="1" flipV="1">
            <a:off x="7730490" y="3872865"/>
            <a:ext cx="49530" cy="2946400"/>
          </a:xfrm>
          <a:prstGeom prst="bentConnector3">
            <a:avLst>
              <a:gd name="adj1" fmla="val -1420512"/>
            </a:avLst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8" name="Flowchart: Extract 97"/>
          <p:cNvSpPr/>
          <p:nvPr/>
        </p:nvSpPr>
        <p:spPr>
          <a:xfrm>
            <a:off x="9194800" y="3512820"/>
            <a:ext cx="92710" cy="101600"/>
          </a:xfrm>
          <a:prstGeom prst="flowChartExtra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9" name="Straight Arrow Connector 98"/>
          <p:cNvCxnSpPr>
            <a:stCxn id="90" idx="0"/>
            <a:endCxn id="79" idx="2"/>
          </p:cNvCxnSpPr>
          <p:nvPr/>
        </p:nvCxnSpPr>
        <p:spPr>
          <a:xfrm flipH="1" flipV="1">
            <a:off x="9225280" y="4237355"/>
            <a:ext cx="3175" cy="4705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0" name="Picture 99" descr="icons8-website-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3655" y="905510"/>
            <a:ext cx="609600" cy="609600"/>
          </a:xfrm>
          <a:prstGeom prst="rect">
            <a:avLst/>
          </a:prstGeom>
        </p:spPr>
      </p:pic>
      <p:cxnSp>
        <p:nvCxnSpPr>
          <p:cNvPr id="101" name="Straight Arrow Connector 100"/>
          <p:cNvCxnSpPr>
            <a:stCxn id="78" idx="0"/>
            <a:endCxn id="100" idx="2"/>
          </p:cNvCxnSpPr>
          <p:nvPr/>
        </p:nvCxnSpPr>
        <p:spPr>
          <a:xfrm flipV="1">
            <a:off x="9226550" y="1515110"/>
            <a:ext cx="1905" cy="14655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2" name="Picture 101" descr="icons8-people-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7855" y="897255"/>
            <a:ext cx="609600" cy="609600"/>
          </a:xfrm>
          <a:prstGeom prst="rect">
            <a:avLst/>
          </a:prstGeom>
        </p:spPr>
      </p:pic>
      <p:cxnSp>
        <p:nvCxnSpPr>
          <p:cNvPr id="103" name="Straight Arrow Connector 102"/>
          <p:cNvCxnSpPr>
            <a:stCxn id="102" idx="1"/>
            <a:endCxn id="100" idx="3"/>
          </p:cNvCxnSpPr>
          <p:nvPr/>
        </p:nvCxnSpPr>
        <p:spPr>
          <a:xfrm flipH="1">
            <a:off x="9533255" y="1202055"/>
            <a:ext cx="1244600" cy="825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8" name="Rectangles 107"/>
          <p:cNvSpPr/>
          <p:nvPr/>
        </p:nvSpPr>
        <p:spPr>
          <a:xfrm>
            <a:off x="2484120" y="2510790"/>
            <a:ext cx="1489710" cy="47371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</a:rPr>
              <a:t>テスト</a:t>
            </a:r>
            <a:endParaRPr lang="ja-JP" altLang="en-US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09" name="Rectangles 108"/>
          <p:cNvSpPr/>
          <p:nvPr/>
        </p:nvSpPr>
        <p:spPr>
          <a:xfrm>
            <a:off x="2484120" y="3634105"/>
            <a:ext cx="1489710" cy="47371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</a:rPr>
              <a:t>ビルド</a:t>
            </a:r>
            <a:endParaRPr lang="ja-JP" altLang="en-US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10" name="Rectangles 109"/>
          <p:cNvSpPr/>
          <p:nvPr/>
        </p:nvSpPr>
        <p:spPr>
          <a:xfrm>
            <a:off x="2484120" y="4702175"/>
            <a:ext cx="1489710" cy="47371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sym typeface="+mn-ea"/>
              </a:rPr>
              <a:t>デプロイ</a:t>
            </a:r>
            <a:endParaRPr lang="ja-JP" altLang="en-US">
              <a:solidFill>
                <a:schemeClr val="tx1"/>
              </a:solidFill>
              <a:latin typeface="Yu Gothic" panose="020B0400000000000000" charset="-128"/>
              <a:ea typeface="Yu Gothic" panose="020B0400000000000000" charset="-128"/>
              <a:sym typeface="+mn-ea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422275" y="2980690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１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．プッシュ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261110" y="3495040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800">
                <a:latin typeface="Yu Gothic" panose="020B0400000000000000" charset="-128"/>
                <a:ea typeface="Yu Gothic" panose="020B0400000000000000" charset="-128"/>
              </a:rPr>
              <a:t>2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．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トリガー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4354195" y="2397125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800">
                <a:latin typeface="Yu Gothic" panose="020B0400000000000000" charset="-128"/>
                <a:ea typeface="Yu Gothic" panose="020B0400000000000000" charset="-128"/>
              </a:rPr>
              <a:t>3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．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テスト実行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14" name="Rounded Rectangle 113"/>
          <p:cNvSpPr/>
          <p:nvPr/>
        </p:nvSpPr>
        <p:spPr>
          <a:xfrm rot="19260000">
            <a:off x="4055110" y="3025775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800">
                <a:latin typeface="Yu Gothic" panose="020B0400000000000000" charset="-128"/>
                <a:ea typeface="Yu Gothic" panose="020B0400000000000000" charset="-128"/>
              </a:rPr>
              <a:t>4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．テスト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成功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4354195" y="3522345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800">
                <a:latin typeface="Yu Gothic" panose="020B0400000000000000" charset="-128"/>
                <a:ea typeface="Yu Gothic" panose="020B0400000000000000" charset="-128"/>
              </a:rPr>
              <a:t>5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．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ビルド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16" name="Rounded Rectangle 115"/>
          <p:cNvSpPr/>
          <p:nvPr/>
        </p:nvSpPr>
        <p:spPr>
          <a:xfrm rot="19380000">
            <a:off x="4055110" y="4128135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800">
                <a:latin typeface="Yu Gothic" panose="020B0400000000000000" charset="-128"/>
                <a:ea typeface="Yu Gothic" panose="020B0400000000000000" charset="-128"/>
              </a:rPr>
              <a:t>7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．ビルド、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  <a:p>
            <a:pPr algn="ctr"/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プッシュ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成功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4354195" y="4585335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８．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デプロイ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7296150" y="4161790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６．プッシュ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7296150" y="5914390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800">
                <a:latin typeface="Yu Gothic" panose="020B0400000000000000" charset="-128"/>
                <a:ea typeface="Yu Gothic" panose="020B0400000000000000" charset="-128"/>
              </a:rPr>
              <a:t>9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．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プール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9404350" y="4397375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800">
                <a:latin typeface="Yu Gothic" panose="020B0400000000000000" charset="-128"/>
                <a:ea typeface="Yu Gothic" panose="020B0400000000000000" charset="-128"/>
              </a:rPr>
              <a:t>10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．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プール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8782050" y="1668780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700">
                <a:latin typeface="Yu Gothic" panose="020B0400000000000000" charset="-128"/>
                <a:ea typeface="Yu Gothic" panose="020B0400000000000000" charset="-128"/>
              </a:rPr>
              <a:t>11</a:t>
            </a:r>
            <a:r>
              <a:rPr lang="ja-JP" altLang="en-US" sz="700">
                <a:latin typeface="Yu Gothic" panose="020B0400000000000000" charset="-128"/>
                <a:ea typeface="Yu Gothic" panose="020B0400000000000000" charset="-128"/>
              </a:rPr>
              <a:t>．フォワード</a:t>
            </a:r>
            <a:endParaRPr lang="ja-JP" altLang="en-US" sz="7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9712960" y="828040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800">
                <a:latin typeface="Yu Gothic" panose="020B0400000000000000" charset="-128"/>
                <a:ea typeface="Yu Gothic" panose="020B0400000000000000" charset="-128"/>
              </a:rPr>
              <a:t>12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．</a:t>
            </a:r>
            <a:r>
              <a:rPr lang="ja-JP" altLang="en-US" sz="800">
                <a:latin typeface="Yu Gothic" panose="020B0400000000000000" charset="-128"/>
                <a:ea typeface="Yu Gothic" panose="020B0400000000000000" charset="-128"/>
              </a:rPr>
              <a:t>アクセス</a:t>
            </a:r>
            <a:endParaRPr lang="ja-JP" altLang="en-US" sz="800"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1001395" y="4371340"/>
            <a:ext cx="88519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800">
                <a:latin typeface="Yu Gothic" panose="020B0400000000000000" charset="-128"/>
                <a:ea typeface="Yu Gothic" panose="020B0400000000000000" charset="-128"/>
              </a:rPr>
              <a:t>コード </a:t>
            </a:r>
            <a:endParaRPr sz="800">
              <a:latin typeface="Yu Gothic" panose="020B0400000000000000" charset="-128"/>
              <a:ea typeface="Yu Gothic" panose="020B0400000000000000" charset="-128"/>
            </a:endParaRPr>
          </a:p>
          <a:p>
            <a:pPr algn="ctr"/>
            <a:r>
              <a:rPr sz="800">
                <a:latin typeface="Yu Gothic" panose="020B0400000000000000" charset="-128"/>
                <a:ea typeface="Yu Gothic" panose="020B0400000000000000" charset="-128"/>
              </a:rPr>
              <a:t>リポジトリ</a:t>
            </a:r>
            <a:endParaRPr sz="800">
              <a:latin typeface="Yu Gothic" panose="020B0400000000000000" charset="-128"/>
              <a:ea typeface="Yu Gothic" panose="020B0400000000000000" charset="-128"/>
            </a:endParaRPr>
          </a:p>
        </p:txBody>
      </p:sp>
      <p:cxnSp>
        <p:nvCxnSpPr>
          <p:cNvPr id="125" name="Straight Arrow Connector 124"/>
          <p:cNvCxnSpPr>
            <a:stCxn id="79" idx="3"/>
            <a:endCxn id="84" idx="1"/>
          </p:cNvCxnSpPr>
          <p:nvPr/>
        </p:nvCxnSpPr>
        <p:spPr>
          <a:xfrm flipV="1">
            <a:off x="9592310" y="3945890"/>
            <a:ext cx="871855" cy="254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6419</Words>
  <Application>WPS Presentation</Application>
  <PresentationFormat>Widescreen</PresentationFormat>
  <Paragraphs>502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9" baseType="lpstr">
      <vt:lpstr>Arial</vt:lpstr>
      <vt:lpstr>SimSun</vt:lpstr>
      <vt:lpstr>Wingdings</vt:lpstr>
      <vt:lpstr>Yu Gothic</vt:lpstr>
      <vt:lpstr>Calibri</vt:lpstr>
      <vt:lpstr>等线</vt:lpstr>
      <vt:lpstr>9of3</vt:lpstr>
      <vt:lpstr>等线 Light</vt:lpstr>
      <vt:lpstr>Yu Gothic Medium</vt:lpstr>
      <vt:lpstr>Microsoft YaHei</vt:lpstr>
      <vt:lpstr>MS PGothic</vt:lpstr>
      <vt:lpstr>Arial Unicode MS</vt:lpstr>
      <vt:lpstr>Calibri Light</vt:lpstr>
      <vt:lpstr>Aileron</vt:lpstr>
      <vt:lpstr>Segoe Print</vt:lpstr>
      <vt:lpstr>Helvetica Neue Medium</vt:lpstr>
      <vt:lpstr>9of5</vt:lpstr>
      <vt:lpstr>Yu Gothic</vt:lpstr>
      <vt:lpstr>9of4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Hnin Hnin Yu</cp:lastModifiedBy>
  <cp:revision>1029</cp:revision>
  <dcterms:created xsi:type="dcterms:W3CDTF">2023-03-11T05:57:00Z</dcterms:created>
  <dcterms:modified xsi:type="dcterms:W3CDTF">2023-03-20T10:21:09Z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E4CDE0E7B94645009924CCCBCBB5835C</vt:lpwstr>
  </property>
  <property fmtid="{D5CDD505-2E9C-101B-9397-08002B2CF9AE}" pid="3" name="KSOProductBuildVer">
    <vt:lpwstr>1033-11.2.0.10258</vt:lpwstr>
  </property>
</Properties>
</file>